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9" r:id="rId5"/>
    <p:sldId id="256" r:id="rId6"/>
    <p:sldId id="257" r:id="rId7"/>
    <p:sldId id="260" r:id="rId8"/>
    <p:sldId id="263" r:id="rId9"/>
    <p:sldId id="264" r:id="rId10"/>
    <p:sldId id="269" r:id="rId11"/>
    <p:sldId id="270" r:id="rId12"/>
    <p:sldId id="271" r:id="rId13"/>
    <p:sldId id="273" r:id="rId14"/>
    <p:sldId id="274" r:id="rId15"/>
    <p:sldId id="272" r:id="rId16"/>
    <p:sldId id="275" r:id="rId17"/>
    <p:sldId id="276" r:id="rId18"/>
    <p:sldId id="267" r:id="rId19"/>
    <p:sldId id="277" r:id="rId20"/>
    <p:sldId id="278" r:id="rId21"/>
    <p:sldId id="268" r:id="rId22"/>
    <p:sldId id="279" r:id="rId23"/>
    <p:sldId id="280" r:id="rId24"/>
    <p:sldId id="281" r:id="rId25"/>
    <p:sldId id="282" r:id="rId26"/>
    <p:sldId id="283" r:id="rId27"/>
    <p:sldId id="284" r:id="rId28"/>
    <p:sldId id="26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xmlns="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="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xmlns="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xmlns="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xmlns="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xmlns="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xmlns="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xmlns="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xmlns="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xmlns="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xmlns="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xmlns="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xmlns="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ĐỔI SỐ NGUYÊN SANG DÃY BÍT NHỊ PHÂN – MÃ GIẢ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5" y="1058844"/>
            <a:ext cx="6925093" cy="4909124"/>
          </a:xfrm>
        </p:spPr>
        <p:txBody>
          <a:bodyPr/>
          <a:lstStyle/>
          <a:p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đổi</a:t>
            </a:r>
            <a:r>
              <a:rPr lang="en-US" sz="2000" dirty="0" smtClean="0"/>
              <a:t> N/2 sang </a:t>
            </a:r>
            <a:r>
              <a:rPr lang="en-US" sz="2000" dirty="0" err="1" smtClean="0"/>
              <a:t>chuỗi</a:t>
            </a:r>
            <a:r>
              <a:rPr lang="en-US" sz="2000" dirty="0" smtClean="0"/>
              <a:t> bit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, </a:t>
            </a:r>
            <a:r>
              <a:rPr lang="en-US" sz="2000" dirty="0" err="1" smtClean="0"/>
              <a:t>sau</a:t>
            </a:r>
            <a:r>
              <a:rPr lang="en-US" sz="2000" dirty="0" smtClean="0"/>
              <a:t> </a:t>
            </a:r>
            <a:r>
              <a:rPr lang="en-US" sz="2000" dirty="0" err="1" smtClean="0"/>
              <a:t>đó</a:t>
            </a:r>
            <a:r>
              <a:rPr lang="en-US" sz="2000" dirty="0" smtClean="0"/>
              <a:t> </a:t>
            </a:r>
            <a:r>
              <a:rPr lang="en-US" sz="2000" dirty="0" err="1" smtClean="0"/>
              <a:t>ghép</a:t>
            </a:r>
            <a:r>
              <a:rPr lang="en-US" sz="2000" dirty="0" smtClean="0"/>
              <a:t> </a:t>
            </a:r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r>
              <a:rPr lang="en-US" sz="2000" dirty="0" smtClean="0"/>
              <a:t> </a:t>
            </a:r>
            <a:r>
              <a:rPr lang="en-US" sz="2000" dirty="0" err="1" smtClean="0"/>
              <a:t>với</a:t>
            </a:r>
            <a:r>
              <a:rPr lang="en-US" sz="2000" dirty="0" smtClean="0"/>
              <a:t> bit </a:t>
            </a:r>
            <a:r>
              <a:rPr lang="en-US" sz="2000" dirty="0" err="1" smtClean="0"/>
              <a:t>phải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(</a:t>
            </a:r>
            <a:r>
              <a:rPr lang="en-US" sz="2000" dirty="0" err="1" smtClean="0"/>
              <a:t>bít</a:t>
            </a:r>
            <a:r>
              <a:rPr lang="en-US" sz="2000" dirty="0" smtClean="0"/>
              <a:t> </a:t>
            </a:r>
            <a:r>
              <a:rPr lang="en-US" sz="2000" dirty="0" err="1" smtClean="0"/>
              <a:t>phải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</a:t>
            </a:r>
            <a:r>
              <a:rPr lang="en-US" sz="2000" dirty="0" err="1" smtClean="0"/>
              <a:t>bằng</a:t>
            </a:r>
            <a:r>
              <a:rPr lang="en-US" sz="2000" dirty="0" smtClean="0"/>
              <a:t> N mod 2)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356297" y="1059449"/>
            <a:ext cx="4713451" cy="212770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Convert(N){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if N = 0 then return;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Convert(N/2);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b = N mod 2;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print(b);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1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ĐỔI SỐ NGUYÊN SANG DÃY BÍT NHỊ PHÂN – CODE HOÀN CHỈNH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017197" y="1069724"/>
            <a:ext cx="3842534" cy="43961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convert(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N){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smtClean="0">
                <a:latin typeface="Consolas" panose="020B0609020204030204" pitchFamily="49" charset="0"/>
              </a:rPr>
              <a:t>if(N == 0</a:t>
            </a:r>
            <a:r>
              <a:rPr lang="en-US" sz="1400" b="1" dirty="0">
                <a:latin typeface="Consolas" panose="020B0609020204030204" pitchFamily="49" charset="0"/>
              </a:rPr>
              <a:t>)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b = </a:t>
            </a:r>
            <a:r>
              <a:rPr lang="en-US" sz="1400" b="1" dirty="0" smtClean="0">
                <a:latin typeface="Consolas" panose="020B0609020204030204" pitchFamily="49" charset="0"/>
              </a:rPr>
              <a:t>N%2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smtClean="0">
                <a:latin typeface="Consolas" panose="020B0609020204030204" pitchFamily="49" charset="0"/>
              </a:rPr>
              <a:t>convert(N/2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d",b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N;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</a:t>
            </a:r>
            <a:r>
              <a:rPr lang="en-US" sz="1400" b="1" dirty="0" err="1" smtClean="0">
                <a:latin typeface="Consolas" panose="020B0609020204030204" pitchFamily="49" charset="0"/>
              </a:rPr>
              <a:t>",&amp;N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smtClean="0">
                <a:latin typeface="Consolas" panose="020B0609020204030204" pitchFamily="49" charset="0"/>
              </a:rPr>
              <a:t>convert(N);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90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THÁP HÀ </a:t>
            </a:r>
            <a:r>
              <a:rPr lang="en-US" dirty="0" smtClean="0"/>
              <a:t>NỘI (P.02.04.03)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smtClean="0"/>
              <a:t>Cho n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bán</a:t>
            </a:r>
            <a:r>
              <a:rPr lang="en-US" sz="2000" dirty="0" smtClean="0"/>
              <a:t> </a:t>
            </a:r>
            <a:r>
              <a:rPr lang="en-US" sz="2000" dirty="0" err="1" smtClean="0"/>
              <a:t>kính</a:t>
            </a:r>
            <a:r>
              <a:rPr lang="en-US" sz="2000" dirty="0" smtClean="0"/>
              <a:t> </a:t>
            </a:r>
            <a:r>
              <a:rPr lang="en-US" sz="2000" dirty="0" err="1" smtClean="0"/>
              <a:t>khác</a:t>
            </a:r>
            <a:r>
              <a:rPr lang="en-US" sz="2000" dirty="0" smtClean="0"/>
              <a:t> </a:t>
            </a:r>
            <a:r>
              <a:rPr lang="en-US" sz="2000" dirty="0" err="1" smtClean="0"/>
              <a:t>nhau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3 </a:t>
            </a:r>
            <a:r>
              <a:rPr lang="en-US" sz="2000" dirty="0" err="1" smtClean="0"/>
              <a:t>cọc</a:t>
            </a:r>
            <a:r>
              <a:rPr lang="en-US" sz="2000" dirty="0" smtClean="0"/>
              <a:t> A, B, C. Ban </a:t>
            </a:r>
            <a:r>
              <a:rPr lang="en-US" sz="2000" dirty="0" err="1" smtClean="0"/>
              <a:t>đầu</a:t>
            </a:r>
            <a:r>
              <a:rPr lang="en-US" sz="2000" dirty="0" smtClean="0"/>
              <a:t> n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nằm</a:t>
            </a:r>
            <a:r>
              <a:rPr lang="en-US" sz="2000" dirty="0" smtClean="0"/>
              <a:t> ở </a:t>
            </a:r>
            <a:r>
              <a:rPr lang="en-US" sz="2000" dirty="0" err="1" smtClean="0"/>
              <a:t>cọc</a:t>
            </a:r>
            <a:r>
              <a:rPr lang="en-US" sz="2000" dirty="0" smtClean="0"/>
              <a:t> A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thứ</a:t>
            </a:r>
            <a:r>
              <a:rPr lang="en-US" sz="2000" dirty="0" smtClean="0"/>
              <a:t> </a:t>
            </a:r>
            <a:r>
              <a:rPr lang="en-US" sz="2000" dirty="0" err="1" smtClean="0"/>
              <a:t>tự</a:t>
            </a:r>
            <a:r>
              <a:rPr lang="en-US" sz="2000" dirty="0" smtClean="0"/>
              <a:t>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nhỏ</a:t>
            </a:r>
            <a:r>
              <a:rPr lang="en-US" sz="2000" dirty="0" smtClean="0"/>
              <a:t> ở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và</a:t>
            </a:r>
            <a:r>
              <a:rPr lang="en-US" sz="2000" dirty="0" smtClean="0"/>
              <a:t>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lớn</a:t>
            </a:r>
            <a:r>
              <a:rPr lang="en-US" sz="2000" dirty="0" smtClean="0"/>
              <a:t> ở </a:t>
            </a:r>
            <a:r>
              <a:rPr lang="en-US" sz="2000" dirty="0" err="1" smtClean="0"/>
              <a:t>dưới</a:t>
            </a:r>
            <a:r>
              <a:rPr lang="en-US" sz="2000" dirty="0" smtClean="0"/>
              <a:t>.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cách</a:t>
            </a:r>
            <a:r>
              <a:rPr lang="en-US" sz="2000" dirty="0" smtClean="0"/>
              <a:t> </a:t>
            </a:r>
            <a:r>
              <a:rPr lang="en-US" sz="2000" dirty="0" err="1" smtClean="0"/>
              <a:t>chuyển</a:t>
            </a:r>
            <a:r>
              <a:rPr lang="en-US" sz="2000" dirty="0" smtClean="0"/>
              <a:t> n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A sang </a:t>
            </a:r>
            <a:r>
              <a:rPr lang="en-US" sz="2000" dirty="0" err="1" smtClean="0"/>
              <a:t>cọc</a:t>
            </a:r>
            <a:r>
              <a:rPr lang="en-US" sz="2000" dirty="0" smtClean="0"/>
              <a:t> B (</a:t>
            </a:r>
            <a:r>
              <a:rPr lang="en-US" sz="2000" dirty="0" err="1" smtClean="0"/>
              <a:t>dùng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C </a:t>
            </a:r>
            <a:r>
              <a:rPr lang="en-US" sz="2000" dirty="0" err="1" smtClean="0"/>
              <a:t>làm</a:t>
            </a:r>
            <a:r>
              <a:rPr lang="en-US" sz="2000" dirty="0" smtClean="0"/>
              <a:t> </a:t>
            </a:r>
            <a:r>
              <a:rPr lang="en-US" sz="2000" dirty="0" err="1" smtClean="0"/>
              <a:t>trung</a:t>
            </a:r>
            <a:r>
              <a:rPr lang="en-US" sz="2000" dirty="0" smtClean="0"/>
              <a:t> </a:t>
            </a:r>
            <a:r>
              <a:rPr lang="en-US" sz="2000" dirty="0" err="1" smtClean="0"/>
              <a:t>gian</a:t>
            </a:r>
            <a:r>
              <a:rPr lang="en-US" sz="2000" dirty="0" smtClean="0"/>
              <a:t>) </a:t>
            </a:r>
            <a:r>
              <a:rPr lang="en-US" sz="2000" dirty="0" err="1" smtClean="0"/>
              <a:t>theo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tắc</a:t>
            </a:r>
            <a:endParaRPr lang="en-US" sz="2000" dirty="0" smtClean="0"/>
          </a:p>
          <a:p>
            <a:pPr lvl="1"/>
            <a:r>
              <a:rPr lang="en-US" sz="2000" dirty="0" err="1" smtClean="0"/>
              <a:t>Mỗi</a:t>
            </a:r>
            <a:r>
              <a:rPr lang="en-US" sz="2000" dirty="0" smtClean="0"/>
              <a:t> </a:t>
            </a:r>
            <a:r>
              <a:rPr lang="en-US" sz="2000" dirty="0" err="1" smtClean="0"/>
              <a:t>bước</a:t>
            </a:r>
            <a:r>
              <a:rPr lang="en-US" sz="2000" dirty="0" smtClean="0"/>
              <a:t> </a:t>
            </a:r>
            <a:r>
              <a:rPr lang="en-US" sz="2000" dirty="0" err="1" smtClean="0"/>
              <a:t>chỉ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chuyển</a:t>
            </a:r>
            <a:r>
              <a:rPr lang="en-US" sz="2000" dirty="0" smtClean="0"/>
              <a:t> 1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cùng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1 </a:t>
            </a:r>
            <a:r>
              <a:rPr lang="en-US" sz="2000" dirty="0" err="1" smtClean="0"/>
              <a:t>cọc</a:t>
            </a:r>
            <a:r>
              <a:rPr lang="en-US" sz="2000" dirty="0" smtClean="0"/>
              <a:t> sang 1 </a:t>
            </a:r>
            <a:r>
              <a:rPr lang="en-US" sz="2000" dirty="0" err="1" smtClean="0"/>
              <a:t>cọc</a:t>
            </a:r>
            <a:r>
              <a:rPr lang="en-US" sz="2000" dirty="0" smtClean="0"/>
              <a:t> </a:t>
            </a:r>
            <a:r>
              <a:rPr lang="en-US" sz="2000" dirty="0" err="1" smtClean="0"/>
              <a:t>khác</a:t>
            </a:r>
            <a:r>
              <a:rPr lang="en-US" sz="2000" dirty="0" smtClean="0"/>
              <a:t> </a:t>
            </a:r>
            <a:r>
              <a:rPr lang="en-US" sz="2000" dirty="0"/>
              <a:t>(</a:t>
            </a:r>
            <a:r>
              <a:rPr lang="en-US" sz="2000" dirty="0" err="1"/>
              <a:t>đặt</a:t>
            </a:r>
            <a:r>
              <a:rPr lang="en-US" sz="2000" dirty="0"/>
              <a:t> </a:t>
            </a:r>
            <a:r>
              <a:rPr lang="en-US" sz="2000" dirty="0" err="1"/>
              <a:t>trên</a:t>
            </a:r>
            <a:r>
              <a:rPr lang="en-US" sz="2000" dirty="0"/>
              <a:t> </a:t>
            </a:r>
            <a:r>
              <a:rPr lang="en-US" sz="2000" dirty="0" err="1"/>
              <a:t>cùng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phép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xảy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trường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lớn</a:t>
            </a:r>
            <a:r>
              <a:rPr lang="en-US" sz="2000" dirty="0" smtClean="0"/>
              <a:t> </a:t>
            </a:r>
            <a:r>
              <a:rPr lang="en-US" sz="2000" dirty="0" err="1" smtClean="0"/>
              <a:t>nằm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bé</a:t>
            </a:r>
            <a:r>
              <a:rPr lang="en-US" sz="2000" dirty="0" smtClean="0"/>
              <a:t> ở 1 </a:t>
            </a:r>
            <a:r>
              <a:rPr lang="en-US" sz="2000" dirty="0" err="1" smtClean="0"/>
              <a:t>cọc</a:t>
            </a:r>
            <a:r>
              <a:rPr lang="en-US" sz="2000" dirty="0" smtClean="0"/>
              <a:t> </a:t>
            </a:r>
            <a:r>
              <a:rPr lang="en-US" sz="2000" dirty="0" err="1" smtClean="0"/>
              <a:t>nào</a:t>
            </a:r>
            <a:r>
              <a:rPr lang="en-US" sz="2000" dirty="0" smtClean="0"/>
              <a:t> </a:t>
            </a:r>
            <a:r>
              <a:rPr lang="en-US" sz="2000" dirty="0" err="1" smtClean="0"/>
              <a:t>đó</a:t>
            </a:r>
            <a:endParaRPr lang="en-US" sz="2000" dirty="0" smtClean="0"/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4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n, A, B, C (1 &lt;= n &lt;= 20, 1 &lt;= A, B, C &lt;= 100)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 </a:t>
            </a: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m (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bước</a:t>
            </a:r>
            <a:r>
              <a:rPr lang="en-US" sz="2000" dirty="0" smtClean="0"/>
              <a:t> </a:t>
            </a:r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i</a:t>
            </a:r>
            <a:r>
              <a:rPr lang="en-US" sz="2000" dirty="0" smtClean="0"/>
              <a:t> + 1 (</a:t>
            </a:r>
            <a:r>
              <a:rPr lang="en-US" sz="2000" dirty="0" err="1" smtClean="0"/>
              <a:t>i</a:t>
            </a:r>
            <a:r>
              <a:rPr lang="en-US" sz="2000" dirty="0" smtClean="0"/>
              <a:t> = 1, 2, …, m)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2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X </a:t>
            </a:r>
            <a:r>
              <a:rPr lang="en-US" sz="2000" dirty="0" err="1" smtClean="0"/>
              <a:t>và</a:t>
            </a:r>
            <a:r>
              <a:rPr lang="en-US" sz="2000" dirty="0" smtClean="0"/>
              <a:t> Y: </a:t>
            </a:r>
            <a:r>
              <a:rPr lang="en-US" sz="2000" dirty="0" err="1" smtClean="0"/>
              <a:t>tại</a:t>
            </a:r>
            <a:r>
              <a:rPr lang="en-US" sz="2000" dirty="0" smtClean="0"/>
              <a:t> </a:t>
            </a:r>
            <a:r>
              <a:rPr lang="en-US" sz="2000" dirty="0" err="1" smtClean="0"/>
              <a:t>bước</a:t>
            </a:r>
            <a:r>
              <a:rPr lang="en-US" sz="2000" dirty="0" smtClean="0"/>
              <a:t> </a:t>
            </a:r>
            <a:r>
              <a:rPr lang="en-US" sz="2000" dirty="0" err="1" smtClean="0"/>
              <a:t>i</a:t>
            </a:r>
            <a:r>
              <a:rPr lang="en-US" sz="2000" dirty="0" smtClean="0"/>
              <a:t>, ta </a:t>
            </a:r>
            <a:r>
              <a:rPr lang="en-US" sz="2000" dirty="0" err="1" smtClean="0"/>
              <a:t>chuyển</a:t>
            </a:r>
            <a:r>
              <a:rPr lang="en-US" sz="2000" dirty="0" smtClean="0"/>
              <a:t> 1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X sang </a:t>
            </a:r>
            <a:r>
              <a:rPr lang="en-US" sz="2000" dirty="0" err="1" smtClean="0"/>
              <a:t>cọc</a:t>
            </a:r>
            <a:r>
              <a:rPr lang="en-US" sz="2000" dirty="0" smtClean="0"/>
              <a:t> Y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87477"/>
              </p:ext>
            </p:extLst>
          </p:nvPr>
        </p:nvGraphicFramePr>
        <p:xfrm>
          <a:off x="2093645" y="4295072"/>
          <a:ext cx="8128000" cy="155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2  11</a:t>
                      </a:r>
                      <a:r>
                        <a:rPr lang="en-US" baseline="0" dirty="0" smtClean="0"/>
                        <a:t>  22  33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</a:p>
                    <a:p>
                      <a:pPr marL="342900" indent="-342900">
                        <a:buAutoNum type="arabicPlain" startAt="11"/>
                      </a:pPr>
                      <a:r>
                        <a:rPr lang="en-US" dirty="0" smtClean="0"/>
                        <a:t>33</a:t>
                      </a:r>
                    </a:p>
                    <a:p>
                      <a:pPr marL="0" indent="0">
                        <a:buNone/>
                      </a:pPr>
                      <a:r>
                        <a:rPr lang="en-US" baseline="0" dirty="0" smtClean="0"/>
                        <a:t>11  22</a:t>
                      </a:r>
                    </a:p>
                    <a:p>
                      <a:pPr marL="0" indent="0">
                        <a:buNone/>
                      </a:pPr>
                      <a:r>
                        <a:rPr lang="en-US" baseline="0" dirty="0" smtClean="0"/>
                        <a:t>33  22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71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THÁP HÀ NỘI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7274415" cy="4909124"/>
          </a:xfrm>
        </p:spPr>
        <p:txBody>
          <a:bodyPr/>
          <a:lstStyle/>
          <a:p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endParaRPr lang="en-US" sz="2000" dirty="0" smtClean="0"/>
          </a:p>
          <a:p>
            <a:pPr lvl="1"/>
            <a:r>
              <a:rPr lang="en-US" sz="2000" dirty="0" err="1" smtClean="0"/>
              <a:t>Chuyển</a:t>
            </a:r>
            <a:r>
              <a:rPr lang="en-US" sz="2000" dirty="0" smtClean="0"/>
              <a:t> n-1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A sang </a:t>
            </a:r>
            <a:r>
              <a:rPr lang="en-US" sz="2000" dirty="0" err="1" smtClean="0"/>
              <a:t>cọc</a:t>
            </a:r>
            <a:r>
              <a:rPr lang="en-US" sz="2000" dirty="0" smtClean="0"/>
              <a:t> C, </a:t>
            </a:r>
            <a:r>
              <a:rPr lang="en-US" sz="2000" dirty="0" err="1" smtClean="0"/>
              <a:t>lấy</a:t>
            </a:r>
            <a:r>
              <a:rPr lang="en-US" sz="2000" dirty="0" smtClean="0"/>
              <a:t> B </a:t>
            </a:r>
            <a:r>
              <a:rPr lang="en-US" sz="2000" dirty="0" err="1" smtClean="0"/>
              <a:t>làm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</a:t>
            </a:r>
            <a:r>
              <a:rPr lang="en-US" sz="2000" dirty="0" err="1" smtClean="0"/>
              <a:t>trung</a:t>
            </a:r>
            <a:r>
              <a:rPr lang="en-US" sz="2000" dirty="0" smtClean="0"/>
              <a:t> </a:t>
            </a:r>
            <a:r>
              <a:rPr lang="en-US" sz="2000" dirty="0" err="1" smtClean="0"/>
              <a:t>gian</a:t>
            </a:r>
            <a:endParaRPr lang="en-US" sz="2000" dirty="0" smtClean="0"/>
          </a:p>
          <a:p>
            <a:pPr lvl="1"/>
            <a:r>
              <a:rPr lang="en-US" sz="2000" dirty="0" err="1" smtClean="0"/>
              <a:t>Chuyển</a:t>
            </a:r>
            <a:r>
              <a:rPr lang="en-US" sz="2000" dirty="0" smtClean="0"/>
              <a:t> 1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A sang </a:t>
            </a:r>
            <a:r>
              <a:rPr lang="en-US" sz="2000" dirty="0" err="1" smtClean="0"/>
              <a:t>cọc</a:t>
            </a:r>
            <a:r>
              <a:rPr lang="en-US" sz="2000" dirty="0" smtClean="0"/>
              <a:t> B</a:t>
            </a:r>
          </a:p>
          <a:p>
            <a:pPr lvl="1"/>
            <a:r>
              <a:rPr lang="en-US" sz="2000" dirty="0" err="1" smtClean="0"/>
              <a:t>Chuyển</a:t>
            </a:r>
            <a:r>
              <a:rPr lang="en-US" sz="2000" dirty="0" smtClean="0"/>
              <a:t> n-1 </a:t>
            </a:r>
            <a:r>
              <a:rPr lang="en-US" sz="2000" dirty="0" err="1" smtClean="0"/>
              <a:t>đĩa</a:t>
            </a:r>
            <a:r>
              <a:rPr lang="en-US" sz="2000" dirty="0" smtClean="0"/>
              <a:t> </a:t>
            </a: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C sang </a:t>
            </a:r>
            <a:r>
              <a:rPr lang="en-US" sz="2000" dirty="0" err="1" smtClean="0"/>
              <a:t>cọc</a:t>
            </a:r>
            <a:r>
              <a:rPr lang="en-US" sz="2000" dirty="0" smtClean="0"/>
              <a:t> B, </a:t>
            </a:r>
            <a:r>
              <a:rPr lang="en-US" sz="2000" dirty="0" err="1" smtClean="0"/>
              <a:t>lấy</a:t>
            </a:r>
            <a:r>
              <a:rPr lang="en-US" sz="2000" dirty="0" smtClean="0"/>
              <a:t> A </a:t>
            </a:r>
            <a:r>
              <a:rPr lang="en-US" sz="2000" dirty="0" err="1" smtClean="0"/>
              <a:t>làm</a:t>
            </a:r>
            <a:r>
              <a:rPr lang="en-US" sz="2000" dirty="0" smtClean="0"/>
              <a:t> </a:t>
            </a:r>
            <a:r>
              <a:rPr lang="en-US" sz="2000" dirty="0" err="1" smtClean="0"/>
              <a:t>cọc</a:t>
            </a:r>
            <a:r>
              <a:rPr lang="en-US" sz="2000" dirty="0" smtClean="0"/>
              <a:t> </a:t>
            </a:r>
            <a:r>
              <a:rPr lang="en-US" sz="2000" dirty="0" err="1" smtClean="0"/>
              <a:t>trung</a:t>
            </a:r>
            <a:r>
              <a:rPr lang="en-US" sz="2000" dirty="0" smtClean="0"/>
              <a:t> </a:t>
            </a:r>
            <a:r>
              <a:rPr lang="en-US" sz="2000" dirty="0" err="1" smtClean="0"/>
              <a:t>gian</a:t>
            </a:r>
            <a:endParaRPr lang="en-US" sz="2000" dirty="0" smtClean="0"/>
          </a:p>
          <a:p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bước</a:t>
            </a:r>
            <a:r>
              <a:rPr lang="en-US" sz="2000" dirty="0" smtClean="0"/>
              <a:t> </a:t>
            </a:r>
            <a:r>
              <a:rPr lang="en-US" sz="2000" dirty="0" err="1" smtClean="0"/>
              <a:t>cần</a:t>
            </a:r>
            <a:r>
              <a:rPr lang="en-US" sz="2000" dirty="0" smtClean="0"/>
              <a:t> </a:t>
            </a:r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2</a:t>
            </a:r>
            <a:r>
              <a:rPr lang="en-US" sz="2000" i="1" baseline="30000" dirty="0" smtClean="0"/>
              <a:t>n</a:t>
            </a:r>
            <a:r>
              <a:rPr lang="en-US" sz="2000" dirty="0" smtClean="0"/>
              <a:t>-1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476180" y="1059449"/>
            <a:ext cx="3593568" cy="272144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move(n, A, B, C){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 n = 1 then print(A, B);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else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move(n-1, A, C, B);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move(1, A, B, C);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move(n-1, C, B, A);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8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THÁP HÀ NỘI – CODE HOÀN CHỈNH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21240" y="966981"/>
            <a:ext cx="5065160" cy="390297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A, B, C;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move(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B,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if(n==1){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	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 %d\</a:t>
            </a:r>
            <a:r>
              <a:rPr lang="en-US" sz="1400" b="1" dirty="0" err="1">
                <a:latin typeface="Consolas" panose="020B0609020204030204" pitchFamily="49" charset="0"/>
              </a:rPr>
              <a:t>n",A,B</a:t>
            </a:r>
            <a:r>
              <a:rPr lang="en-US" sz="1400" b="1" dirty="0">
                <a:latin typeface="Consolas" panose="020B0609020204030204" pitchFamily="49" charset="0"/>
              </a:rPr>
              <a:t>);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move(n-1,A,C,B);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move(1,A,B,C);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move(n-1,C,B,A);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928185" y="966981"/>
            <a:ext cx="5895653" cy="390297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d%d%d%d</a:t>
            </a:r>
            <a:r>
              <a:rPr lang="en-US" sz="1400" b="1" dirty="0">
                <a:latin typeface="Consolas" panose="020B0609020204030204" pitchFamily="49" charset="0"/>
              </a:rPr>
              <a:t>",&amp;</a:t>
            </a:r>
            <a:r>
              <a:rPr lang="en-US" sz="1400" b="1" dirty="0" err="1">
                <a:latin typeface="Consolas" panose="020B0609020204030204" pitchFamily="49" charset="0"/>
              </a:rPr>
              <a:t>n,&amp;A,&amp;B,&amp;C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step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step = step*2;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step = step - 1;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("%d\</a:t>
            </a:r>
            <a:r>
              <a:rPr lang="en-US" sz="1400" b="1" dirty="0" err="1">
                <a:latin typeface="Consolas" panose="020B0609020204030204" pitchFamily="49" charset="0"/>
              </a:rPr>
              <a:t>n",step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move(</a:t>
            </a:r>
            <a:r>
              <a:rPr lang="en-US" sz="1400" b="1" dirty="0" err="1">
                <a:latin typeface="Consolas" panose="020B0609020204030204" pitchFamily="49" charset="0"/>
              </a:rPr>
              <a:t>n,A,B,C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373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DÃY SỐ </a:t>
            </a:r>
            <a:r>
              <a:rPr lang="en-US" dirty="0" smtClean="0"/>
              <a:t>FIBONACCI (P.02.04.04)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Fibonacci </a:t>
            </a:r>
            <a:r>
              <a:rPr lang="en-US" sz="2000" dirty="0" err="1" smtClean="0"/>
              <a:t>thứ</a:t>
            </a:r>
            <a:r>
              <a:rPr lang="en-US" sz="2000" dirty="0" smtClean="0"/>
              <a:t> n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 (2 &lt;= n &lt;= 100000)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F(n)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754558"/>
              </p:ext>
            </p:extLst>
          </p:nvPr>
        </p:nvGraphicFramePr>
        <p:xfrm>
          <a:off x="2093645" y="4295072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344012" y="1073548"/>
            <a:ext cx="3371945" cy="131509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F(n) =         F(n-1) + F(n-2), n ≥ 2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n, </a:t>
            </a:r>
            <a:r>
              <a:rPr lang="en-US" sz="2000" dirty="0" err="1" smtClean="0"/>
              <a:t>khi</a:t>
            </a:r>
            <a:r>
              <a:rPr lang="en-US" sz="2000" dirty="0" smtClean="0"/>
              <a:t> n = 0, 1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8" name="Left Brace 7"/>
          <p:cNvSpPr/>
          <p:nvPr/>
        </p:nvSpPr>
        <p:spPr>
          <a:xfrm>
            <a:off x="8125159" y="1340676"/>
            <a:ext cx="380144" cy="9349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7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DÃY SỐ FIBONACCI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962471" y="1100545"/>
            <a:ext cx="3892188" cy="155018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F(n){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 n &lt;= 1 then return 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return (F(n-1) + F(n-2)) mod 10</a:t>
            </a:r>
            <a:r>
              <a:rPr lang="en-US" sz="1400" b="1" baseline="30000" dirty="0" smtClean="0">
                <a:latin typeface="Consolas" panose="020B0609020204030204" pitchFamily="49" charset="0"/>
              </a:rPr>
              <a:t>9</a:t>
            </a:r>
            <a:r>
              <a:rPr lang="en-US" sz="1400" b="1" dirty="0" smtClean="0">
                <a:latin typeface="Consolas" panose="020B0609020204030204" pitchFamily="49" charset="0"/>
              </a:rPr>
              <a:t>+7;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Fibonacci </a:t>
            </a:r>
            <a:r>
              <a:rPr lang="en-US" sz="2000" dirty="0" err="1" smtClean="0"/>
              <a:t>thứ</a:t>
            </a:r>
            <a:r>
              <a:rPr lang="en-US" sz="2000" dirty="0" smtClean="0"/>
              <a:t> n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 (2 &lt;= n &lt;= 100000)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F(n)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13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DÃY SỐ FIBONACCI – CODE HOÀN CHỈNH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044665" y="1055565"/>
            <a:ext cx="3482938" cy="398904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#</a:t>
            </a:r>
            <a:r>
              <a:rPr lang="en-US" sz="1400" b="1" dirty="0">
                <a:latin typeface="Consolas" panose="020B0609020204030204" pitchFamily="49" charset="0"/>
              </a:rPr>
              <a:t>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P 1000000007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F(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if(n &lt;= 1) return 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(F(n-1) + F(n-2))%P;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</a:t>
            </a:r>
            <a:r>
              <a:rPr lang="en-US" sz="1400" b="1" dirty="0" smtClean="0">
                <a:latin typeface="Consolas" panose="020B0609020204030204" pitchFamily="49" charset="0"/>
              </a:rPr>
              <a:t>(){ 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d",F</a:t>
            </a:r>
            <a:r>
              <a:rPr lang="en-US" sz="1400" b="1" dirty="0">
                <a:latin typeface="Consolas" panose="020B0609020204030204" pitchFamily="49" charset="0"/>
              </a:rPr>
              <a:t>(n));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Fibonacci </a:t>
            </a:r>
            <a:r>
              <a:rPr lang="en-US" sz="2000" dirty="0" err="1" smtClean="0"/>
              <a:t>thứ</a:t>
            </a:r>
            <a:r>
              <a:rPr lang="en-US" sz="2000" dirty="0" smtClean="0"/>
              <a:t> n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 (2 &lt;= n &lt;= 100000)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F(n)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745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</a:t>
            </a:r>
            <a:r>
              <a:rPr lang="en-US" smtClean="0"/>
              <a:t>TỔ </a:t>
            </a:r>
            <a:r>
              <a:rPr lang="en-US" smtClean="0"/>
              <a:t>HỢP (P.02.04.05)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âm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hằng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C(k, n)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2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 (0 &lt;= k, n &lt;= 999)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C(</a:t>
            </a:r>
            <a:r>
              <a:rPr lang="en-US" sz="2000" dirty="0" err="1" smtClean="0"/>
              <a:t>k,n</a:t>
            </a:r>
            <a:r>
              <a:rPr lang="en-US" sz="2000" dirty="0" smtClean="0"/>
              <a:t>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411982"/>
              </p:ext>
            </p:extLst>
          </p:nvPr>
        </p:nvGraphicFramePr>
        <p:xfrm>
          <a:off x="2093645" y="4295072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3   5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243280" y="1149388"/>
            <a:ext cx="4866838" cy="183907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C(k, n) =          1, </a:t>
            </a:r>
            <a:r>
              <a:rPr lang="en-US" sz="2000" dirty="0" err="1" smtClean="0"/>
              <a:t>khi</a:t>
            </a:r>
            <a:r>
              <a:rPr lang="en-US" sz="2000" dirty="0" smtClean="0"/>
              <a:t> k = 0 </a:t>
            </a:r>
            <a:r>
              <a:rPr lang="en-US" sz="2000" dirty="0" err="1" smtClean="0"/>
              <a:t>hoặc</a:t>
            </a:r>
            <a:r>
              <a:rPr lang="en-US" sz="2000" dirty="0" smtClean="0"/>
              <a:t> k = n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      C(k,n-1</a:t>
            </a:r>
            <a:r>
              <a:rPr lang="en-US" sz="2000" dirty="0"/>
              <a:t>) + C(k-1,n-1), </a:t>
            </a:r>
            <a:r>
              <a:rPr lang="en-US" sz="2000" dirty="0" err="1" smtClean="0"/>
              <a:t>ngược</a:t>
            </a:r>
            <a:r>
              <a:rPr lang="en-US" sz="2000" dirty="0" smtClean="0"/>
              <a:t> </a:t>
            </a:r>
            <a:r>
              <a:rPr lang="en-US" sz="2000" dirty="0" err="1" smtClean="0"/>
              <a:t>lại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8" name="Left Brace 7"/>
          <p:cNvSpPr/>
          <p:nvPr/>
        </p:nvSpPr>
        <p:spPr>
          <a:xfrm>
            <a:off x="8231468" y="1416516"/>
            <a:ext cx="475493" cy="9349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MÃ GIẢ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âm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hằng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C(k, n)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2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 (0 &lt;= k, n &lt;= 999)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C(</a:t>
            </a:r>
            <a:r>
              <a:rPr lang="en-US" sz="2000" dirty="0" err="1" smtClean="0"/>
              <a:t>k,n</a:t>
            </a:r>
            <a:r>
              <a:rPr lang="en-US" sz="2000" dirty="0" smtClean="0"/>
              <a:t>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243280" y="1149388"/>
            <a:ext cx="4866838" cy="183907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C(k,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if k = 0 or k = n then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return (C(k-1, n-1) + C(k, n-1)) mod 10</a:t>
            </a:r>
            <a:r>
              <a:rPr lang="en-US" sz="1400" b="1" baseline="30000" dirty="0" smtClean="0">
                <a:latin typeface="Consolas" panose="020B0609020204030204" pitchFamily="49" charset="0"/>
              </a:rPr>
              <a:t>9</a:t>
            </a:r>
            <a:r>
              <a:rPr lang="en-US" sz="1400" b="1" dirty="0" smtClean="0">
                <a:latin typeface="Consolas" panose="020B0609020204030204" pitchFamily="49" charset="0"/>
              </a:rPr>
              <a:t>+7;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86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CODE HOÀN CHỈNH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không</a:t>
            </a:r>
            <a:r>
              <a:rPr lang="en-US" sz="2000" dirty="0" smtClean="0"/>
              <a:t> </a:t>
            </a:r>
            <a:r>
              <a:rPr lang="en-US" sz="2000" dirty="0" err="1" smtClean="0"/>
              <a:t>âm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hằng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C(k, n)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2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k </a:t>
            </a:r>
            <a:r>
              <a:rPr lang="en-US" sz="2000" dirty="0" err="1" smtClean="0"/>
              <a:t>và</a:t>
            </a:r>
            <a:r>
              <a:rPr lang="en-US" sz="2000" dirty="0" smtClean="0"/>
              <a:t> n (0 &lt;= k, n &lt;= 999)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giá</a:t>
            </a:r>
            <a:r>
              <a:rPr lang="en-US" sz="2000" dirty="0" smtClean="0"/>
              <a:t> </a:t>
            </a:r>
            <a:r>
              <a:rPr lang="en-US" sz="2000" dirty="0" err="1" smtClean="0"/>
              <a:t>trị</a:t>
            </a:r>
            <a:r>
              <a:rPr lang="en-US" sz="2000" dirty="0" smtClean="0"/>
              <a:t> C(</a:t>
            </a:r>
            <a:r>
              <a:rPr lang="en-US" sz="2000" dirty="0" err="1" smtClean="0"/>
              <a:t>k,n</a:t>
            </a:r>
            <a:r>
              <a:rPr lang="en-US" sz="2000" dirty="0" smtClean="0"/>
              <a:t>) mod 10</a:t>
            </a:r>
            <a:r>
              <a:rPr lang="en-US" sz="2000" baseline="30000" dirty="0" smtClean="0"/>
              <a:t>9</a:t>
            </a:r>
            <a:r>
              <a:rPr lang="en-US" sz="2000" dirty="0" smtClean="0"/>
              <a:t>+7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243280" y="1149387"/>
            <a:ext cx="4866838" cy="409043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#</a:t>
            </a:r>
            <a:r>
              <a:rPr lang="en-US" sz="1400" b="1" dirty="0">
                <a:latin typeface="Consolas" panose="020B0609020204030204" pitchFamily="49" charset="0"/>
              </a:rPr>
              <a:t>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 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#</a:t>
            </a:r>
            <a:r>
              <a:rPr lang="en-US" sz="1400" b="1" dirty="0">
                <a:latin typeface="Consolas" panose="020B0609020204030204" pitchFamily="49" charset="0"/>
              </a:rPr>
              <a:t>define P 1000000007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if(k==0 || k == n)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(C(k-1,n-1) + C(k,n-1))%P;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 </a:t>
            </a:r>
            <a:r>
              <a:rPr lang="en-US" sz="1400" b="1" dirty="0" smtClean="0">
                <a:latin typeface="Consolas" panose="020B0609020204030204" pitchFamily="49" charset="0"/>
              </a:rPr>
              <a:t>{ 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k,n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d%d</a:t>
            </a:r>
            <a:r>
              <a:rPr lang="en-US" sz="1400" b="1" dirty="0">
                <a:latin typeface="Consolas" panose="020B0609020204030204" pitchFamily="49" charset="0"/>
              </a:rPr>
              <a:t>",&amp;</a:t>
            </a:r>
            <a:r>
              <a:rPr lang="en-US" sz="1400" b="1" dirty="0" err="1">
                <a:latin typeface="Consolas" panose="020B0609020204030204" pitchFamily="49" charset="0"/>
              </a:rPr>
              <a:t>k,&amp;n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k,n</a:t>
            </a:r>
            <a:r>
              <a:rPr lang="en-US" sz="1400" b="1" dirty="0"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040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ĐỆ QUY CÓ NHỚ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C(k , n)</a:t>
            </a:r>
            <a:endParaRPr lang="en-US" sz="2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220363" y="983134"/>
            <a:ext cx="3769682" cy="13444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C(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k,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if (k == 0 || k == n)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return C(k-1, n-1) + C(k, n-1);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 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776A57E9-C2E8-4713-AA86-FC7DC852BC09}"/>
              </a:ext>
            </a:extLst>
          </p:cNvPr>
          <p:cNvSpPr/>
          <p:nvPr/>
        </p:nvSpPr>
        <p:spPr>
          <a:xfrm>
            <a:off x="4748762" y="2027184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C(3,5)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0899BE06-C4F1-4F9F-A9A8-B8404E4B30AC}"/>
              </a:ext>
            </a:extLst>
          </p:cNvPr>
          <p:cNvSpPr/>
          <p:nvPr/>
        </p:nvSpPr>
        <p:spPr>
          <a:xfrm>
            <a:off x="2948562" y="2689386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C(2,4)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7054D0EF-594F-4035-AC80-DED05F075B9D}"/>
              </a:ext>
            </a:extLst>
          </p:cNvPr>
          <p:cNvSpPr/>
          <p:nvPr/>
        </p:nvSpPr>
        <p:spPr>
          <a:xfrm>
            <a:off x="7055993" y="2617378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C(3,4)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9BBBF513-5610-4327-AE68-9B7EC5046577}"/>
              </a:ext>
            </a:extLst>
          </p:cNvPr>
          <p:cNvSpPr/>
          <p:nvPr/>
        </p:nvSpPr>
        <p:spPr>
          <a:xfrm>
            <a:off x="1577434" y="3529094"/>
            <a:ext cx="714129" cy="536535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C(1,3)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8CB502-504A-4502-AAD4-345D3109E5E4}"/>
              </a:ext>
            </a:extLst>
          </p:cNvPr>
          <p:cNvSpPr/>
          <p:nvPr/>
        </p:nvSpPr>
        <p:spPr>
          <a:xfrm>
            <a:off x="4028682" y="3575653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C(2,3)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63812D1B-AA18-454D-ADB3-D5B2AEF066D5}"/>
              </a:ext>
            </a:extLst>
          </p:cNvPr>
          <p:cNvSpPr/>
          <p:nvPr/>
        </p:nvSpPr>
        <p:spPr>
          <a:xfrm>
            <a:off x="6116913" y="3553482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C(2,3)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2E620CBE-73CA-4E9A-9E85-6337179718DD}"/>
              </a:ext>
            </a:extLst>
          </p:cNvPr>
          <p:cNvSpPr/>
          <p:nvPr/>
        </p:nvSpPr>
        <p:spPr>
          <a:xfrm>
            <a:off x="8208121" y="3575653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C(3,3)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D07567B0-6781-4165-A38C-D95179C36455}"/>
              </a:ext>
            </a:extLst>
          </p:cNvPr>
          <p:cNvSpPr/>
          <p:nvPr/>
        </p:nvSpPr>
        <p:spPr>
          <a:xfrm>
            <a:off x="929362" y="4304393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C(0,2)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921E1400-F799-4137-9C20-AE60F366980A}"/>
              </a:ext>
            </a:extLst>
          </p:cNvPr>
          <p:cNvSpPr/>
          <p:nvPr/>
        </p:nvSpPr>
        <p:spPr>
          <a:xfrm>
            <a:off x="2029193" y="4326564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99614B2D-9791-46E7-B97B-7CDAEE80C042}"/>
              </a:ext>
            </a:extLst>
          </p:cNvPr>
          <p:cNvSpPr/>
          <p:nvPr/>
        </p:nvSpPr>
        <p:spPr>
          <a:xfrm>
            <a:off x="1574458" y="5197206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9D5643DD-2C30-4877-A08B-B5B2AF38CE1F}"/>
              </a:ext>
            </a:extLst>
          </p:cNvPr>
          <p:cNvSpPr/>
          <p:nvPr/>
        </p:nvSpPr>
        <p:spPr>
          <a:xfrm>
            <a:off x="2510562" y="5197206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D9C2F3-FAA4-43AF-B2C2-10E0C492B5E2}"/>
              </a:ext>
            </a:extLst>
          </p:cNvPr>
          <p:cNvSpPr/>
          <p:nvPr/>
        </p:nvSpPr>
        <p:spPr>
          <a:xfrm>
            <a:off x="5732879" y="4293024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0FD1E617-8795-4CFC-B6EB-F35ACAA5A669}"/>
              </a:ext>
            </a:extLst>
          </p:cNvPr>
          <p:cNvSpPr/>
          <p:nvPr/>
        </p:nvSpPr>
        <p:spPr>
          <a:xfrm>
            <a:off x="4535713" y="4304392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C(2,2)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1EA10F73-0105-47DC-93FC-97C8B46E94EB}"/>
              </a:ext>
            </a:extLst>
          </p:cNvPr>
          <p:cNvSpPr/>
          <p:nvPr/>
        </p:nvSpPr>
        <p:spPr>
          <a:xfrm>
            <a:off x="6698928" y="4282220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C(2,2)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7EF103AC-3599-4FD4-BC05-DC835B10A462}"/>
              </a:ext>
            </a:extLst>
          </p:cNvPr>
          <p:cNvSpPr/>
          <p:nvPr/>
        </p:nvSpPr>
        <p:spPr>
          <a:xfrm>
            <a:off x="3665666" y="4304393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A0F982A-0DC8-431A-990A-48826F5A28F5}"/>
              </a:ext>
            </a:extLst>
          </p:cNvPr>
          <p:cNvCxnSpPr>
            <a:stCxn id="9" idx="3"/>
            <a:endCxn id="10" idx="7"/>
          </p:cNvCxnSpPr>
          <p:nvPr/>
        </p:nvCxnSpPr>
        <p:spPr>
          <a:xfrm flipH="1">
            <a:off x="3558109" y="2405664"/>
            <a:ext cx="1295235" cy="355153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91A39876-631A-4272-8D23-ADEB2D291038}"/>
              </a:ext>
            </a:extLst>
          </p:cNvPr>
          <p:cNvCxnSpPr>
            <a:stCxn id="9" idx="5"/>
            <a:endCxn id="11" idx="1"/>
          </p:cNvCxnSpPr>
          <p:nvPr/>
        </p:nvCxnSpPr>
        <p:spPr>
          <a:xfrm>
            <a:off x="5358309" y="2405664"/>
            <a:ext cx="1802266" cy="28314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5C0E2EA7-C889-4DF9-A35D-8218CDBCF453}"/>
              </a:ext>
            </a:extLst>
          </p:cNvPr>
          <p:cNvCxnSpPr>
            <a:stCxn id="10" idx="3"/>
            <a:endCxn id="12" idx="7"/>
          </p:cNvCxnSpPr>
          <p:nvPr/>
        </p:nvCxnSpPr>
        <p:spPr>
          <a:xfrm flipH="1">
            <a:off x="2186981" y="3105714"/>
            <a:ext cx="866163" cy="50195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A4B9C28-0A08-4A13-BF45-1212AB95FCE1}"/>
              </a:ext>
            </a:extLst>
          </p:cNvPr>
          <p:cNvCxnSpPr>
            <a:stCxn id="10" idx="5"/>
            <a:endCxn id="13" idx="1"/>
          </p:cNvCxnSpPr>
          <p:nvPr/>
        </p:nvCxnSpPr>
        <p:spPr>
          <a:xfrm>
            <a:off x="3558109" y="3105714"/>
            <a:ext cx="575155" cy="53487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81087B09-3388-4C13-A782-76566B02B22E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538909" y="3987055"/>
            <a:ext cx="143107" cy="38876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C765FB65-CC13-4626-810E-8503C3B99826}"/>
              </a:ext>
            </a:extLst>
          </p:cNvPr>
          <p:cNvCxnSpPr>
            <a:stCxn id="12" idx="5"/>
            <a:endCxn id="17" idx="0"/>
          </p:cNvCxnSpPr>
          <p:nvPr/>
        </p:nvCxnSpPr>
        <p:spPr>
          <a:xfrm>
            <a:off x="2186981" y="3987055"/>
            <a:ext cx="199277" cy="33950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F56DF0C3-4BC0-4A9B-9DC6-78791DDAE03C}"/>
              </a:ext>
            </a:extLst>
          </p:cNvPr>
          <p:cNvCxnSpPr>
            <a:stCxn id="11" idx="3"/>
            <a:endCxn id="14" idx="7"/>
          </p:cNvCxnSpPr>
          <p:nvPr/>
        </p:nvCxnSpPr>
        <p:spPr>
          <a:xfrm flipH="1">
            <a:off x="6726460" y="3033706"/>
            <a:ext cx="434115" cy="591207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D3E3948C-04E3-4A30-B704-6D686756E802}"/>
              </a:ext>
            </a:extLst>
          </p:cNvPr>
          <p:cNvCxnSpPr>
            <a:stCxn id="11" idx="5"/>
            <a:endCxn id="15" idx="1"/>
          </p:cNvCxnSpPr>
          <p:nvPr/>
        </p:nvCxnSpPr>
        <p:spPr>
          <a:xfrm>
            <a:off x="7665540" y="3033706"/>
            <a:ext cx="647163" cy="60688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C85E69C6-4DB9-4231-9315-DD8E4B5719D0}"/>
              </a:ext>
            </a:extLst>
          </p:cNvPr>
          <p:cNvCxnSpPr>
            <a:stCxn id="17" idx="3"/>
            <a:endCxn id="18" idx="0"/>
          </p:cNvCxnSpPr>
          <p:nvPr/>
        </p:nvCxnSpPr>
        <p:spPr>
          <a:xfrm flipH="1">
            <a:off x="1931523" y="4705044"/>
            <a:ext cx="202252" cy="49216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6D6D8EFF-9D2F-42B0-84F6-8F92A73D321B}"/>
              </a:ext>
            </a:extLst>
          </p:cNvPr>
          <p:cNvCxnSpPr>
            <a:stCxn id="17" idx="5"/>
            <a:endCxn id="19" idx="0"/>
          </p:cNvCxnSpPr>
          <p:nvPr/>
        </p:nvCxnSpPr>
        <p:spPr>
          <a:xfrm>
            <a:off x="2638740" y="4705044"/>
            <a:ext cx="228887" cy="49216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3A8EC220-ADC3-4338-8DEE-4A433B7898DA}"/>
              </a:ext>
            </a:extLst>
          </p:cNvPr>
          <p:cNvCxnSpPr>
            <a:stCxn id="13" idx="3"/>
            <a:endCxn id="23" idx="0"/>
          </p:cNvCxnSpPr>
          <p:nvPr/>
        </p:nvCxnSpPr>
        <p:spPr>
          <a:xfrm flipH="1">
            <a:off x="4022731" y="3954133"/>
            <a:ext cx="110533" cy="35026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4FE08109-0403-4150-A910-8C409E8B30C3}"/>
              </a:ext>
            </a:extLst>
          </p:cNvPr>
          <p:cNvCxnSpPr>
            <a:stCxn id="13" idx="5"/>
            <a:endCxn id="21" idx="0"/>
          </p:cNvCxnSpPr>
          <p:nvPr/>
        </p:nvCxnSpPr>
        <p:spPr>
          <a:xfrm>
            <a:off x="4638229" y="3954133"/>
            <a:ext cx="254549" cy="35025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2A853DE5-819B-4B6F-BEA8-5039289C5AA9}"/>
              </a:ext>
            </a:extLst>
          </p:cNvPr>
          <p:cNvCxnSpPr>
            <a:stCxn id="14" idx="3"/>
            <a:endCxn id="20" idx="0"/>
          </p:cNvCxnSpPr>
          <p:nvPr/>
        </p:nvCxnSpPr>
        <p:spPr>
          <a:xfrm flipH="1">
            <a:off x="6089944" y="3969810"/>
            <a:ext cx="131551" cy="32321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1960B68F-8EE5-49F8-AEB9-DB4A17E5BB09}"/>
              </a:ext>
            </a:extLst>
          </p:cNvPr>
          <p:cNvCxnSpPr>
            <a:stCxn id="14" idx="5"/>
            <a:endCxn id="22" idx="0"/>
          </p:cNvCxnSpPr>
          <p:nvPr/>
        </p:nvCxnSpPr>
        <p:spPr>
          <a:xfrm>
            <a:off x="6726460" y="3969810"/>
            <a:ext cx="329533" cy="31241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BE6B57BE-401B-4EF5-AB8D-A7013D4E37CD}"/>
              </a:ext>
            </a:extLst>
          </p:cNvPr>
          <p:cNvSpPr/>
          <p:nvPr/>
        </p:nvSpPr>
        <p:spPr>
          <a:xfrm>
            <a:off x="3305626" y="516848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xmlns="" id="{8FEAFA72-6097-41B0-A1C6-BAFDA082744F}"/>
              </a:ext>
            </a:extLst>
          </p:cNvPr>
          <p:cNvSpPr/>
          <p:nvPr/>
        </p:nvSpPr>
        <p:spPr>
          <a:xfrm>
            <a:off x="4169722" y="516848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921A77DE-5CAB-4645-B48E-1B233D948DBF}"/>
              </a:ext>
            </a:extLst>
          </p:cNvPr>
          <p:cNvCxnSpPr>
            <a:stCxn id="23" idx="3"/>
            <a:endCxn id="38" idx="0"/>
          </p:cNvCxnSpPr>
          <p:nvPr/>
        </p:nvCxnSpPr>
        <p:spPr>
          <a:xfrm flipH="1">
            <a:off x="3662691" y="4682873"/>
            <a:ext cx="107557" cy="48561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95975928-37EB-44AF-B470-BBD4BE3F41A1}"/>
              </a:ext>
            </a:extLst>
          </p:cNvPr>
          <p:cNvCxnSpPr>
            <a:stCxn id="23" idx="5"/>
            <a:endCxn id="39" idx="0"/>
          </p:cNvCxnSpPr>
          <p:nvPr/>
        </p:nvCxnSpPr>
        <p:spPr>
          <a:xfrm>
            <a:off x="4275213" y="4682873"/>
            <a:ext cx="251574" cy="48561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CA597461-6D6B-41BD-B320-09F339655EBA}"/>
              </a:ext>
            </a:extLst>
          </p:cNvPr>
          <p:cNvSpPr/>
          <p:nvPr/>
        </p:nvSpPr>
        <p:spPr>
          <a:xfrm>
            <a:off x="5327801" y="516848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xmlns="" id="{65673479-BDE9-4553-B59F-4933DBF4FF01}"/>
              </a:ext>
            </a:extLst>
          </p:cNvPr>
          <p:cNvSpPr/>
          <p:nvPr/>
        </p:nvSpPr>
        <p:spPr>
          <a:xfrm>
            <a:off x="6191897" y="516848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FBC66DFD-1CE0-4507-BF07-E24166B7B047}"/>
              </a:ext>
            </a:extLst>
          </p:cNvPr>
          <p:cNvCxnSpPr>
            <a:stCxn id="20" idx="3"/>
            <a:endCxn id="42" idx="0"/>
          </p:cNvCxnSpPr>
          <p:nvPr/>
        </p:nvCxnSpPr>
        <p:spPr>
          <a:xfrm flipH="1">
            <a:off x="5684866" y="4671504"/>
            <a:ext cx="152595" cy="4969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AB47BC4D-8DE2-4F96-A01D-C86E5FFDFF63}"/>
              </a:ext>
            </a:extLst>
          </p:cNvPr>
          <p:cNvCxnSpPr>
            <a:stCxn id="20" idx="5"/>
            <a:endCxn id="43" idx="0"/>
          </p:cNvCxnSpPr>
          <p:nvPr/>
        </p:nvCxnSpPr>
        <p:spPr>
          <a:xfrm>
            <a:off x="6342426" y="4671504"/>
            <a:ext cx="206536" cy="4969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6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ĐỆ QUY CÓ NHỚ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220363" y="983134"/>
            <a:ext cx="3769682" cy="13444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C(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k,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if (k == 0 || k == n)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return C(k-1, n-1) + C(k, n-1);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 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776A57E9-C2E8-4713-AA86-FC7DC852BC09}"/>
              </a:ext>
            </a:extLst>
          </p:cNvPr>
          <p:cNvSpPr/>
          <p:nvPr/>
        </p:nvSpPr>
        <p:spPr>
          <a:xfrm>
            <a:off x="7913202" y="2603500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C(3,5)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0899BE06-C4F1-4F9F-A9A8-B8404E4B30AC}"/>
              </a:ext>
            </a:extLst>
          </p:cNvPr>
          <p:cNvSpPr/>
          <p:nvPr/>
        </p:nvSpPr>
        <p:spPr>
          <a:xfrm>
            <a:off x="6113002" y="3265702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C(2,4)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7054D0EF-594F-4035-AC80-DED05F075B9D}"/>
              </a:ext>
            </a:extLst>
          </p:cNvPr>
          <p:cNvSpPr/>
          <p:nvPr/>
        </p:nvSpPr>
        <p:spPr>
          <a:xfrm>
            <a:off x="10220433" y="3193694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C(3,4)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9BBBF513-5610-4327-AE68-9B7EC5046577}"/>
              </a:ext>
            </a:extLst>
          </p:cNvPr>
          <p:cNvSpPr/>
          <p:nvPr/>
        </p:nvSpPr>
        <p:spPr>
          <a:xfrm>
            <a:off x="4741874" y="4105410"/>
            <a:ext cx="714129" cy="536535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C(1,3)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E8CB502-504A-4502-AAD4-345D3109E5E4}"/>
              </a:ext>
            </a:extLst>
          </p:cNvPr>
          <p:cNvSpPr/>
          <p:nvPr/>
        </p:nvSpPr>
        <p:spPr>
          <a:xfrm>
            <a:off x="7193122" y="415196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C(2,3)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63812D1B-AA18-454D-ADB3-D5B2AEF066D5}"/>
              </a:ext>
            </a:extLst>
          </p:cNvPr>
          <p:cNvSpPr/>
          <p:nvPr/>
        </p:nvSpPr>
        <p:spPr>
          <a:xfrm>
            <a:off x="9281353" y="4129798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C(2,3)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2E620CBE-73CA-4E9A-9E85-6337179718DD}"/>
              </a:ext>
            </a:extLst>
          </p:cNvPr>
          <p:cNvSpPr/>
          <p:nvPr/>
        </p:nvSpPr>
        <p:spPr>
          <a:xfrm>
            <a:off x="11372561" y="415196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C(3,3)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D07567B0-6781-4165-A38C-D95179C36455}"/>
              </a:ext>
            </a:extLst>
          </p:cNvPr>
          <p:cNvSpPr/>
          <p:nvPr/>
        </p:nvSpPr>
        <p:spPr>
          <a:xfrm>
            <a:off x="4093802" y="4880709"/>
            <a:ext cx="714129" cy="487759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C(0,2)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921E1400-F799-4137-9C20-AE60F366980A}"/>
              </a:ext>
            </a:extLst>
          </p:cNvPr>
          <p:cNvSpPr/>
          <p:nvPr/>
        </p:nvSpPr>
        <p:spPr>
          <a:xfrm>
            <a:off x="5193633" y="4902880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99614B2D-9791-46E7-B97B-7CDAEE80C042}"/>
              </a:ext>
            </a:extLst>
          </p:cNvPr>
          <p:cNvSpPr/>
          <p:nvPr/>
        </p:nvSpPr>
        <p:spPr>
          <a:xfrm>
            <a:off x="4738898" y="5773522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9D5643DD-2C30-4877-A08B-B5B2AF38CE1F}"/>
              </a:ext>
            </a:extLst>
          </p:cNvPr>
          <p:cNvSpPr/>
          <p:nvPr/>
        </p:nvSpPr>
        <p:spPr>
          <a:xfrm>
            <a:off x="5675002" y="5773522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D9C2F3-FAA4-43AF-B2C2-10E0C492B5E2}"/>
              </a:ext>
            </a:extLst>
          </p:cNvPr>
          <p:cNvSpPr/>
          <p:nvPr/>
        </p:nvSpPr>
        <p:spPr>
          <a:xfrm>
            <a:off x="8897319" y="4869340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0FD1E617-8795-4CFC-B6EB-F35ACAA5A669}"/>
              </a:ext>
            </a:extLst>
          </p:cNvPr>
          <p:cNvSpPr/>
          <p:nvPr/>
        </p:nvSpPr>
        <p:spPr>
          <a:xfrm>
            <a:off x="7700153" y="4880708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C(2,2)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1EA10F73-0105-47DC-93FC-97C8B46E94EB}"/>
              </a:ext>
            </a:extLst>
          </p:cNvPr>
          <p:cNvSpPr/>
          <p:nvPr/>
        </p:nvSpPr>
        <p:spPr>
          <a:xfrm>
            <a:off x="9863368" y="4858536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C(2,2)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7EF103AC-3599-4FD4-BC05-DC835B10A462}"/>
              </a:ext>
            </a:extLst>
          </p:cNvPr>
          <p:cNvSpPr/>
          <p:nvPr/>
        </p:nvSpPr>
        <p:spPr>
          <a:xfrm>
            <a:off x="6830106" y="4880709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C(1,2)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CA0F982A-0DC8-431A-990A-48826F5A28F5}"/>
              </a:ext>
            </a:extLst>
          </p:cNvPr>
          <p:cNvCxnSpPr>
            <a:stCxn id="9" idx="3"/>
            <a:endCxn id="10" idx="7"/>
          </p:cNvCxnSpPr>
          <p:nvPr/>
        </p:nvCxnSpPr>
        <p:spPr>
          <a:xfrm flipH="1">
            <a:off x="6722549" y="2981980"/>
            <a:ext cx="1295235" cy="355153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91A39876-631A-4272-8D23-ADEB2D291038}"/>
              </a:ext>
            </a:extLst>
          </p:cNvPr>
          <p:cNvCxnSpPr>
            <a:stCxn id="9" idx="5"/>
            <a:endCxn id="11" idx="1"/>
          </p:cNvCxnSpPr>
          <p:nvPr/>
        </p:nvCxnSpPr>
        <p:spPr>
          <a:xfrm>
            <a:off x="8522749" y="2981980"/>
            <a:ext cx="1802266" cy="28314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5C0E2EA7-C889-4DF9-A35D-8218CDBCF453}"/>
              </a:ext>
            </a:extLst>
          </p:cNvPr>
          <p:cNvCxnSpPr>
            <a:stCxn id="10" idx="3"/>
            <a:endCxn id="12" idx="7"/>
          </p:cNvCxnSpPr>
          <p:nvPr/>
        </p:nvCxnSpPr>
        <p:spPr>
          <a:xfrm flipH="1">
            <a:off x="5351421" y="3682030"/>
            <a:ext cx="866163" cy="50195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A4B9C28-0A08-4A13-BF45-1212AB95FCE1}"/>
              </a:ext>
            </a:extLst>
          </p:cNvPr>
          <p:cNvCxnSpPr>
            <a:stCxn id="10" idx="5"/>
            <a:endCxn id="13" idx="1"/>
          </p:cNvCxnSpPr>
          <p:nvPr/>
        </p:nvCxnSpPr>
        <p:spPr>
          <a:xfrm>
            <a:off x="6722549" y="3682030"/>
            <a:ext cx="575155" cy="53487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81087B09-3388-4C13-A782-76566B02B22E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4703349" y="4563371"/>
            <a:ext cx="143107" cy="38876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C765FB65-CC13-4626-810E-8503C3B99826}"/>
              </a:ext>
            </a:extLst>
          </p:cNvPr>
          <p:cNvCxnSpPr>
            <a:stCxn id="12" idx="5"/>
            <a:endCxn id="17" idx="0"/>
          </p:cNvCxnSpPr>
          <p:nvPr/>
        </p:nvCxnSpPr>
        <p:spPr>
          <a:xfrm>
            <a:off x="5351421" y="4563371"/>
            <a:ext cx="199277" cy="33950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F56DF0C3-4BC0-4A9B-9DC6-78791DDAE03C}"/>
              </a:ext>
            </a:extLst>
          </p:cNvPr>
          <p:cNvCxnSpPr>
            <a:stCxn id="11" idx="3"/>
            <a:endCxn id="14" idx="7"/>
          </p:cNvCxnSpPr>
          <p:nvPr/>
        </p:nvCxnSpPr>
        <p:spPr>
          <a:xfrm flipH="1">
            <a:off x="9890900" y="3610022"/>
            <a:ext cx="434115" cy="591207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D3E3948C-04E3-4A30-B704-6D686756E802}"/>
              </a:ext>
            </a:extLst>
          </p:cNvPr>
          <p:cNvCxnSpPr>
            <a:stCxn id="11" idx="5"/>
            <a:endCxn id="15" idx="1"/>
          </p:cNvCxnSpPr>
          <p:nvPr/>
        </p:nvCxnSpPr>
        <p:spPr>
          <a:xfrm>
            <a:off x="10829980" y="3610022"/>
            <a:ext cx="647163" cy="60688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C85E69C6-4DB9-4231-9315-DD8E4B5719D0}"/>
              </a:ext>
            </a:extLst>
          </p:cNvPr>
          <p:cNvCxnSpPr>
            <a:stCxn id="17" idx="3"/>
            <a:endCxn id="18" idx="0"/>
          </p:cNvCxnSpPr>
          <p:nvPr/>
        </p:nvCxnSpPr>
        <p:spPr>
          <a:xfrm flipH="1">
            <a:off x="5095963" y="5281360"/>
            <a:ext cx="202252" cy="49216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6D6D8EFF-9D2F-42B0-84F6-8F92A73D321B}"/>
              </a:ext>
            </a:extLst>
          </p:cNvPr>
          <p:cNvCxnSpPr>
            <a:stCxn id="17" idx="5"/>
            <a:endCxn id="19" idx="0"/>
          </p:cNvCxnSpPr>
          <p:nvPr/>
        </p:nvCxnSpPr>
        <p:spPr>
          <a:xfrm>
            <a:off x="5803180" y="5281360"/>
            <a:ext cx="228887" cy="49216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3A8EC220-ADC3-4338-8DEE-4A433B7898DA}"/>
              </a:ext>
            </a:extLst>
          </p:cNvPr>
          <p:cNvCxnSpPr>
            <a:stCxn id="13" idx="3"/>
            <a:endCxn id="23" idx="0"/>
          </p:cNvCxnSpPr>
          <p:nvPr/>
        </p:nvCxnSpPr>
        <p:spPr>
          <a:xfrm flipH="1">
            <a:off x="7187171" y="4530449"/>
            <a:ext cx="110533" cy="35026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4FE08109-0403-4150-A910-8C409E8B30C3}"/>
              </a:ext>
            </a:extLst>
          </p:cNvPr>
          <p:cNvCxnSpPr>
            <a:stCxn id="13" idx="5"/>
            <a:endCxn id="21" idx="0"/>
          </p:cNvCxnSpPr>
          <p:nvPr/>
        </p:nvCxnSpPr>
        <p:spPr>
          <a:xfrm>
            <a:off x="7802669" y="4530449"/>
            <a:ext cx="254549" cy="35025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2A853DE5-819B-4B6F-BEA8-5039289C5AA9}"/>
              </a:ext>
            </a:extLst>
          </p:cNvPr>
          <p:cNvCxnSpPr>
            <a:stCxn id="14" idx="3"/>
            <a:endCxn id="20" idx="0"/>
          </p:cNvCxnSpPr>
          <p:nvPr/>
        </p:nvCxnSpPr>
        <p:spPr>
          <a:xfrm flipH="1">
            <a:off x="9254384" y="4546126"/>
            <a:ext cx="131551" cy="32321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1960B68F-8EE5-49F8-AEB9-DB4A17E5BB09}"/>
              </a:ext>
            </a:extLst>
          </p:cNvPr>
          <p:cNvCxnSpPr>
            <a:stCxn id="14" idx="5"/>
            <a:endCxn id="22" idx="0"/>
          </p:cNvCxnSpPr>
          <p:nvPr/>
        </p:nvCxnSpPr>
        <p:spPr>
          <a:xfrm>
            <a:off x="9890900" y="4546126"/>
            <a:ext cx="329533" cy="31241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BE6B57BE-401B-4EF5-AB8D-A7013D4E37CD}"/>
              </a:ext>
            </a:extLst>
          </p:cNvPr>
          <p:cNvSpPr/>
          <p:nvPr/>
        </p:nvSpPr>
        <p:spPr>
          <a:xfrm>
            <a:off x="6470066" y="5744805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xmlns="" id="{8FEAFA72-6097-41B0-A1C6-BAFDA082744F}"/>
              </a:ext>
            </a:extLst>
          </p:cNvPr>
          <p:cNvSpPr/>
          <p:nvPr/>
        </p:nvSpPr>
        <p:spPr>
          <a:xfrm>
            <a:off x="7334162" y="5744805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921A77DE-5CAB-4645-B48E-1B233D948DBF}"/>
              </a:ext>
            </a:extLst>
          </p:cNvPr>
          <p:cNvCxnSpPr>
            <a:stCxn id="23" idx="3"/>
            <a:endCxn id="38" idx="0"/>
          </p:cNvCxnSpPr>
          <p:nvPr/>
        </p:nvCxnSpPr>
        <p:spPr>
          <a:xfrm flipH="1">
            <a:off x="6827131" y="5259189"/>
            <a:ext cx="107557" cy="48561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95975928-37EB-44AF-B470-BBD4BE3F41A1}"/>
              </a:ext>
            </a:extLst>
          </p:cNvPr>
          <p:cNvCxnSpPr>
            <a:stCxn id="23" idx="5"/>
            <a:endCxn id="39" idx="0"/>
          </p:cNvCxnSpPr>
          <p:nvPr/>
        </p:nvCxnSpPr>
        <p:spPr>
          <a:xfrm>
            <a:off x="7439653" y="5259189"/>
            <a:ext cx="251574" cy="485616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CA597461-6D6B-41BD-B320-09F339655EBA}"/>
              </a:ext>
            </a:extLst>
          </p:cNvPr>
          <p:cNvSpPr/>
          <p:nvPr/>
        </p:nvSpPr>
        <p:spPr>
          <a:xfrm>
            <a:off x="8492241" y="5744805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C(0,1)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xmlns="" id="{65673479-BDE9-4553-B59F-4933DBF4FF01}"/>
              </a:ext>
            </a:extLst>
          </p:cNvPr>
          <p:cNvSpPr/>
          <p:nvPr/>
        </p:nvSpPr>
        <p:spPr>
          <a:xfrm>
            <a:off x="9356337" y="5744805"/>
            <a:ext cx="714129" cy="443417"/>
          </a:xfrm>
          <a:prstGeom prst="ellipse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400" b="1" dirty="0">
                <a:solidFill>
                  <a:schemeClr val="tx1"/>
                </a:solidFill>
              </a:rPr>
              <a:t>C(1,1)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FBC66DFD-1CE0-4507-BF07-E24166B7B047}"/>
              </a:ext>
            </a:extLst>
          </p:cNvPr>
          <p:cNvCxnSpPr>
            <a:stCxn id="20" idx="3"/>
            <a:endCxn id="42" idx="0"/>
          </p:cNvCxnSpPr>
          <p:nvPr/>
        </p:nvCxnSpPr>
        <p:spPr>
          <a:xfrm flipH="1">
            <a:off x="8849306" y="5247820"/>
            <a:ext cx="152595" cy="4969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xmlns="" id="{AB47BC4D-8DE2-4F96-A01D-C86E5FFDFF63}"/>
              </a:ext>
            </a:extLst>
          </p:cNvPr>
          <p:cNvCxnSpPr>
            <a:stCxn id="20" idx="5"/>
            <a:endCxn id="43" idx="0"/>
          </p:cNvCxnSpPr>
          <p:nvPr/>
        </p:nvCxnSpPr>
        <p:spPr>
          <a:xfrm>
            <a:off x="9506866" y="5247820"/>
            <a:ext cx="206536" cy="496985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4415186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Khắc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phục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đệ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quy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nhiều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Sử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lưu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trữ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kết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quả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khởi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tạo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đặc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biệt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ghi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nhận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nào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ánh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g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</a:t>
            </a:r>
          </a:p>
          <a:p>
            <a:pPr algn="just"/>
            <a:endParaRPr lang="en-GB" sz="2000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11411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ĐỆ QUY CÓ NHỚ (MÃ GIẢ)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28881" y="983134"/>
            <a:ext cx="5661164" cy="37121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M[N,N] = {0}; // Initialize 0-array as a memory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       // M[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] stores the value C(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C(k,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if (k == 0 || k == n) M[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else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if M[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] = 0 then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   M[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] = C(k-1,n-1) + C(k,n-1);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return M[</a:t>
            </a:r>
            <a:r>
              <a:rPr lang="en-US" sz="1400" b="1" dirty="0" err="1" smtClean="0">
                <a:latin typeface="Consolas" panose="020B0609020204030204" pitchFamily="49" charset="0"/>
              </a:rPr>
              <a:t>k,n</a:t>
            </a:r>
            <a:r>
              <a:rPr lang="en-US" sz="1400" b="1" dirty="0" smtClean="0"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 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4415186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Khắc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phục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đệ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quy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nhiều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Sử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lưu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trữ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kết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quả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khởi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tạo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đặc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biệt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dụ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0)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ghi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nhận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nào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ánh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g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</a:t>
            </a:r>
          </a:p>
          <a:p>
            <a:pPr algn="just"/>
            <a:endParaRPr lang="en-GB" sz="2000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83692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TÍNH HẰNG SỐ TỔ HỢP – ĐỆ QUY CÓ NHỚ (CODE HOÀN CHỈNH)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332288" y="900942"/>
            <a:ext cx="6657757" cy="540739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P 1000000007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M[N][N] ={0};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C(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if(k == 0 || k == n) M[k][n]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	if(M[k][n] ==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		M[k][n] = (C(k-1,n-1) + C(k,n-1))%P;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M[k][n];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k,n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("%d %</a:t>
            </a:r>
            <a:r>
              <a:rPr lang="en-US" sz="1400" b="1" dirty="0" err="1">
                <a:latin typeface="Consolas" panose="020B0609020204030204" pitchFamily="49" charset="0"/>
              </a:rPr>
              <a:t>d",&amp;k,&amp;n</a:t>
            </a:r>
            <a:r>
              <a:rPr lang="en-US" sz="1400" b="1" dirty="0" smtClean="0">
                <a:latin typeface="Consolas" panose="020B0609020204030204" pitchFamily="49" charset="0"/>
              </a:rPr>
              <a:t>);  </a:t>
            </a:r>
            <a:r>
              <a:rPr lang="en-US" sz="1400" b="1" dirty="0" err="1" smtClean="0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d",C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k,n</a:t>
            </a:r>
            <a:r>
              <a:rPr lang="en-US" sz="1400" b="1" dirty="0"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xmlns="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4415186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Khắc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phục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đệ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quy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nhiều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Sử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dụng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lưu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trữ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kết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quả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xác</a:t>
            </a:r>
            <a:r>
              <a:rPr lang="en-GB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định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khởi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tạo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đặc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biệt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dụ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0)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để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ghi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nhận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hương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chưa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gọi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lần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nào</a:t>
            </a:r>
            <a:endParaRPr lang="en-GB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Địa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bộ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nhớ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sẽ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ánh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xạ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tham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hươn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g </a:t>
            </a:r>
            <a:r>
              <a:rPr lang="en-GB" sz="2000" dirty="0" err="1" smtClean="0">
                <a:latin typeface="Lato" panose="020F0502020204030203"/>
                <a:cs typeface="Arial" panose="020B0604020202020204" pitchFamily="34" charset="0"/>
              </a:rPr>
              <a:t>trình</a:t>
            </a:r>
            <a:r>
              <a:rPr lang="en-GB" sz="2000" dirty="0" smtClean="0">
                <a:latin typeface="Lato" panose="020F0502020204030203"/>
                <a:cs typeface="Arial" panose="020B0604020202020204" pitchFamily="34" charset="0"/>
              </a:rPr>
              <a:t> con</a:t>
            </a:r>
          </a:p>
          <a:p>
            <a:pPr algn="just"/>
            <a:endParaRPr lang="en-GB" sz="2000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03901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xmlns="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xmlns="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xmlns="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smtClean="0"/>
              <a:t>C BASIC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xmlns="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 smtClean="0"/>
              <a:t>ĐỆ QUY</a:t>
            </a:r>
            <a:endParaRPr lang="en-US" sz="28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NỘI DUNG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ước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chung</a:t>
            </a:r>
            <a:r>
              <a:rPr lang="en-US" sz="2000" dirty="0" smtClean="0"/>
              <a:t> </a:t>
            </a:r>
            <a:r>
              <a:rPr lang="en-US" sz="2000" dirty="0" err="1" smtClean="0"/>
              <a:t>lớn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(P.02.04.01)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đổi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sang </a:t>
            </a:r>
            <a:r>
              <a:rPr lang="en-US" sz="2000" dirty="0" err="1" smtClean="0"/>
              <a:t>chuỗi</a:t>
            </a:r>
            <a:r>
              <a:rPr lang="en-US" sz="2000" dirty="0" smtClean="0"/>
              <a:t> </a:t>
            </a:r>
            <a:r>
              <a:rPr lang="en-US" sz="2000" dirty="0" err="1" smtClean="0"/>
              <a:t>bít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(P.02.04.02)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tháp</a:t>
            </a:r>
            <a:r>
              <a:rPr lang="en-US" sz="2000" dirty="0" smtClean="0"/>
              <a:t> </a:t>
            </a:r>
            <a:r>
              <a:rPr lang="en-US" sz="2000" dirty="0" err="1" smtClean="0"/>
              <a:t>Hà</a:t>
            </a:r>
            <a:r>
              <a:rPr lang="en-US" sz="2000" dirty="0" smtClean="0"/>
              <a:t> </a:t>
            </a:r>
            <a:r>
              <a:rPr lang="en-US" sz="2000" dirty="0" err="1" smtClean="0"/>
              <a:t>Nội</a:t>
            </a:r>
            <a:r>
              <a:rPr lang="en-US" sz="2000" dirty="0" smtClean="0"/>
              <a:t> (P.02.04.03)</a:t>
            </a:r>
            <a:endParaRPr lang="en-US" sz="2000" dirty="0" smtClean="0"/>
          </a:p>
          <a:p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nhớ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dãy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smtClean="0"/>
              <a:t>Fibonacci (P.02.04.04)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hằng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tổ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(P.02.04.05)</a:t>
            </a:r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ĐỆ QUY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err="1" smtClean="0"/>
              <a:t>Đối</a:t>
            </a:r>
            <a:r>
              <a:rPr lang="en-US" sz="2000" dirty="0" smtClean="0"/>
              <a:t> </a:t>
            </a:r>
            <a:r>
              <a:rPr lang="en-US" sz="2000" dirty="0" err="1" smtClean="0"/>
              <a:t>tượng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cấu</a:t>
            </a:r>
            <a:r>
              <a:rPr lang="en-US" sz="2000" dirty="0" smtClean="0"/>
              <a:t> </a:t>
            </a:r>
            <a:r>
              <a:rPr lang="en-US" sz="2000" dirty="0" err="1" smtClean="0"/>
              <a:t>trúc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đối</a:t>
            </a:r>
            <a:r>
              <a:rPr lang="en-US" sz="2000" dirty="0" smtClean="0"/>
              <a:t> </a:t>
            </a:r>
            <a:r>
              <a:rPr lang="en-US" sz="2000" dirty="0" err="1" smtClean="0"/>
              <a:t>tượng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định</a:t>
            </a:r>
            <a:r>
              <a:rPr lang="en-US" sz="2000" dirty="0" smtClean="0"/>
              <a:t> </a:t>
            </a:r>
            <a:r>
              <a:rPr lang="en-US" sz="2000" dirty="0" err="1" smtClean="0"/>
              <a:t>nghĩa</a:t>
            </a:r>
            <a:r>
              <a:rPr lang="en-US" sz="2000" dirty="0" smtClean="0"/>
              <a:t>/</a:t>
            </a:r>
            <a:r>
              <a:rPr lang="en-US" sz="2000" dirty="0" err="1" smtClean="0"/>
              <a:t>xây</a:t>
            </a:r>
            <a:r>
              <a:rPr lang="en-US" sz="2000" dirty="0" smtClean="0"/>
              <a:t> </a:t>
            </a:r>
            <a:r>
              <a:rPr lang="en-US" sz="2000" dirty="0" err="1" smtClean="0"/>
              <a:t>dựng</a:t>
            </a:r>
            <a:r>
              <a:rPr lang="en-US" sz="2000" dirty="0" smtClean="0"/>
              <a:t> qua </a:t>
            </a:r>
            <a:r>
              <a:rPr lang="en-US" sz="2000" dirty="0" err="1" smtClean="0"/>
              <a:t>chính</a:t>
            </a:r>
            <a:r>
              <a:rPr lang="en-US" sz="2000" dirty="0" smtClean="0"/>
              <a:t> </a:t>
            </a:r>
            <a:r>
              <a:rPr lang="en-US" sz="2000" dirty="0" err="1" smtClean="0"/>
              <a:t>nó</a:t>
            </a:r>
            <a:r>
              <a:rPr lang="en-US" sz="2000" dirty="0" smtClean="0"/>
              <a:t> </a:t>
            </a:r>
            <a:r>
              <a:rPr lang="en-US" sz="2000" dirty="0" err="1" smtClean="0"/>
              <a:t>với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nhỏ</a:t>
            </a:r>
            <a:r>
              <a:rPr lang="en-US" sz="2000" dirty="0" smtClean="0"/>
              <a:t> </a:t>
            </a:r>
            <a:r>
              <a:rPr lang="en-US" sz="2000" dirty="0" err="1" smtClean="0"/>
              <a:t>hơn</a:t>
            </a:r>
            <a:endParaRPr lang="en-US" sz="2000" dirty="0" smtClean="0"/>
          </a:p>
          <a:p>
            <a:r>
              <a:rPr lang="en-US" sz="2000" dirty="0" err="1" smtClean="0"/>
              <a:t>Hàm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là</a:t>
            </a:r>
            <a:r>
              <a:rPr lang="en-US" sz="2000" dirty="0" smtClean="0"/>
              <a:t> </a:t>
            </a:r>
            <a:r>
              <a:rPr lang="en-US" sz="2000" dirty="0" err="1" smtClean="0"/>
              <a:t>hàm</a:t>
            </a:r>
            <a:r>
              <a:rPr lang="en-US" sz="2000" dirty="0" smtClean="0"/>
              <a:t> </a:t>
            </a:r>
            <a:r>
              <a:rPr lang="en-US" sz="2000" dirty="0" err="1" smtClean="0"/>
              <a:t>đưa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lời</a:t>
            </a:r>
            <a:r>
              <a:rPr lang="en-US" sz="2000" dirty="0" smtClean="0"/>
              <a:t> </a:t>
            </a:r>
            <a:r>
              <a:rPr lang="en-US" sz="2000" dirty="0" err="1" smtClean="0"/>
              <a:t>gọi</a:t>
            </a:r>
            <a:r>
              <a:rPr lang="en-US" sz="2000" dirty="0" smtClean="0"/>
              <a:t> </a:t>
            </a:r>
            <a:r>
              <a:rPr lang="en-US" sz="2000" dirty="0" err="1" smtClean="0"/>
              <a:t>đến</a:t>
            </a:r>
            <a:r>
              <a:rPr lang="en-US" sz="2000" dirty="0" smtClean="0"/>
              <a:t> </a:t>
            </a:r>
            <a:r>
              <a:rPr lang="en-US" sz="2000" dirty="0" err="1" smtClean="0"/>
              <a:t>chính</a:t>
            </a:r>
            <a:r>
              <a:rPr lang="en-US" sz="2000" dirty="0" smtClean="0"/>
              <a:t> </a:t>
            </a:r>
            <a:r>
              <a:rPr lang="en-US" sz="2000" dirty="0" err="1" smtClean="0"/>
              <a:t>nó</a:t>
            </a:r>
            <a:r>
              <a:rPr lang="en-US" sz="2000" dirty="0" smtClean="0"/>
              <a:t> </a:t>
            </a:r>
            <a:r>
              <a:rPr lang="en-US" sz="2000" dirty="0" err="1" smtClean="0"/>
              <a:t>với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</a:t>
            </a:r>
            <a:r>
              <a:rPr lang="en-US" sz="2000" dirty="0" err="1" smtClean="0"/>
              <a:t>mô</a:t>
            </a:r>
            <a:r>
              <a:rPr lang="en-US" sz="2000" dirty="0" smtClean="0"/>
              <a:t> </a:t>
            </a:r>
            <a:r>
              <a:rPr lang="en-US" sz="2000" dirty="0" err="1" smtClean="0"/>
              <a:t>tham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nhỏ</a:t>
            </a:r>
            <a:r>
              <a:rPr lang="en-US" sz="2000" dirty="0" smtClean="0"/>
              <a:t> </a:t>
            </a:r>
            <a:r>
              <a:rPr lang="en-US" sz="2000" dirty="0" err="1" smtClean="0"/>
              <a:t>hơn</a:t>
            </a:r>
            <a:endParaRPr lang="en-US" sz="2000" dirty="0" smtClean="0"/>
          </a:p>
          <a:p>
            <a:r>
              <a:rPr lang="en-US" sz="2000" dirty="0" err="1" smtClean="0"/>
              <a:t>Thuật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 (</a:t>
            </a:r>
            <a:r>
              <a:rPr lang="en-US" sz="2000" dirty="0" err="1" smtClean="0"/>
              <a:t>thường</a:t>
            </a:r>
            <a:r>
              <a:rPr lang="en-US" sz="2000" dirty="0" smtClean="0"/>
              <a:t> </a:t>
            </a:r>
            <a:r>
              <a:rPr lang="en-US" sz="2000" dirty="0" err="1" smtClean="0"/>
              <a:t>được</a:t>
            </a:r>
            <a:r>
              <a:rPr lang="en-US" sz="2000" dirty="0" smtClean="0"/>
              <a:t> </a:t>
            </a:r>
            <a:r>
              <a:rPr lang="en-US" sz="2000" dirty="0" err="1" smtClean="0"/>
              <a:t>thể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 </a:t>
            </a:r>
            <a:r>
              <a:rPr lang="en-US" sz="2000" dirty="0" err="1" smtClean="0"/>
              <a:t>bởi</a:t>
            </a:r>
            <a:r>
              <a:rPr lang="en-US" sz="2000" dirty="0" smtClean="0"/>
              <a:t> 1 </a:t>
            </a:r>
            <a:r>
              <a:rPr lang="en-US" sz="2000" dirty="0" err="1" smtClean="0"/>
              <a:t>hàm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r>
              <a:rPr lang="en-US" sz="2000" dirty="0" smtClean="0"/>
              <a:t>) </a:t>
            </a:r>
            <a:r>
              <a:rPr lang="en-US" sz="2000" dirty="0" err="1" smtClean="0"/>
              <a:t>phù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để</a:t>
            </a:r>
            <a:r>
              <a:rPr lang="en-US" sz="2000" dirty="0" smtClean="0"/>
              <a:t> </a:t>
            </a:r>
            <a:r>
              <a:rPr lang="en-US" sz="2000" dirty="0" err="1" smtClean="0"/>
              <a:t>thực</a:t>
            </a:r>
            <a:r>
              <a:rPr lang="en-US" sz="2000" dirty="0" smtClean="0"/>
              <a:t> </a:t>
            </a:r>
            <a:r>
              <a:rPr lang="en-US" sz="2000" dirty="0" err="1" smtClean="0"/>
              <a:t>hiện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xử</a:t>
            </a:r>
            <a:r>
              <a:rPr lang="en-US" sz="2000" dirty="0" smtClean="0"/>
              <a:t> </a:t>
            </a:r>
            <a:r>
              <a:rPr lang="en-US" sz="2000" dirty="0" err="1" smtClean="0"/>
              <a:t>lý</a:t>
            </a:r>
            <a:r>
              <a:rPr lang="en-US" sz="2000" dirty="0" smtClean="0"/>
              <a:t>, </a:t>
            </a:r>
            <a:r>
              <a:rPr lang="en-US" sz="2000" dirty="0" err="1" smtClean="0"/>
              <a:t>tính</a:t>
            </a:r>
            <a:r>
              <a:rPr lang="en-US" sz="2000" dirty="0" smtClean="0"/>
              <a:t> </a:t>
            </a:r>
            <a:r>
              <a:rPr lang="en-US" sz="2000" dirty="0" err="1" smtClean="0"/>
              <a:t>toán</a:t>
            </a:r>
            <a:r>
              <a:rPr lang="en-US" sz="2000" dirty="0" smtClean="0"/>
              <a:t> </a:t>
            </a:r>
            <a:r>
              <a:rPr lang="en-US" sz="2000" dirty="0" err="1" smtClean="0"/>
              <a:t>trên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đối</a:t>
            </a:r>
            <a:r>
              <a:rPr lang="en-US" sz="2000" dirty="0" smtClean="0"/>
              <a:t> </a:t>
            </a:r>
            <a:r>
              <a:rPr lang="en-US" sz="2000" dirty="0" err="1" smtClean="0"/>
              <a:t>tượng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cấu</a:t>
            </a:r>
            <a:r>
              <a:rPr lang="en-US" sz="2000" dirty="0" smtClean="0"/>
              <a:t> </a:t>
            </a:r>
            <a:r>
              <a:rPr lang="en-US" sz="2000" dirty="0" err="1" smtClean="0"/>
              <a:t>trúc</a:t>
            </a:r>
            <a:r>
              <a:rPr lang="en-US" sz="2000" dirty="0" smtClean="0"/>
              <a:t> </a:t>
            </a:r>
            <a:r>
              <a:rPr lang="en-US" sz="2000" dirty="0" err="1" smtClean="0"/>
              <a:t>đệ</a:t>
            </a:r>
            <a:r>
              <a:rPr lang="en-US" sz="2000" dirty="0" smtClean="0"/>
              <a:t> </a:t>
            </a:r>
            <a:r>
              <a:rPr lang="en-US" sz="2000" dirty="0" err="1" smtClean="0"/>
              <a:t>quy</a:t>
            </a:r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1489447" y="2679579"/>
            <a:ext cx="2938715" cy="131509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F(n) =         F(n-1) + n, n ≥ 2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1, </a:t>
            </a:r>
            <a:r>
              <a:rPr lang="en-US" sz="2000" dirty="0" err="1" smtClean="0"/>
              <a:t>khi</a:t>
            </a:r>
            <a:r>
              <a:rPr lang="en-US" sz="2000" dirty="0" smtClean="0"/>
              <a:t> n = 1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6" name="Left Brace 5"/>
          <p:cNvSpPr/>
          <p:nvPr/>
        </p:nvSpPr>
        <p:spPr>
          <a:xfrm>
            <a:off x="2270594" y="2946707"/>
            <a:ext cx="380144" cy="9349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4713828" y="2679579"/>
            <a:ext cx="3371945" cy="131509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F(n) =         F(n-1) + F(n-2), n ≥ 2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n, </a:t>
            </a:r>
            <a:r>
              <a:rPr lang="en-US" sz="2000" dirty="0" err="1" smtClean="0"/>
              <a:t>khi</a:t>
            </a:r>
            <a:r>
              <a:rPr lang="en-US" sz="2000" dirty="0" smtClean="0"/>
              <a:t> n = 0, 1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10" name="Left Brace 9"/>
          <p:cNvSpPr/>
          <p:nvPr/>
        </p:nvSpPr>
        <p:spPr>
          <a:xfrm>
            <a:off x="5494975" y="2946707"/>
            <a:ext cx="380144" cy="9349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784350" y="4200813"/>
            <a:ext cx="4866838" cy="183907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C(k, n) =          1, </a:t>
            </a:r>
            <a:r>
              <a:rPr lang="en-US" sz="2000" dirty="0" err="1" smtClean="0"/>
              <a:t>khi</a:t>
            </a:r>
            <a:r>
              <a:rPr lang="en-US" sz="2000" dirty="0" smtClean="0"/>
              <a:t> k = 0 </a:t>
            </a:r>
            <a:r>
              <a:rPr lang="en-US" sz="2000" dirty="0" err="1" smtClean="0"/>
              <a:t>hoặc</a:t>
            </a:r>
            <a:r>
              <a:rPr lang="en-US" sz="2000" dirty="0" smtClean="0"/>
              <a:t> k = n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      C(k,n-1</a:t>
            </a:r>
            <a:r>
              <a:rPr lang="en-US" sz="2000" dirty="0"/>
              <a:t>) + C(k-1,n-1), </a:t>
            </a:r>
            <a:r>
              <a:rPr lang="en-US" sz="2000" dirty="0" err="1" smtClean="0"/>
              <a:t>ngược</a:t>
            </a:r>
            <a:r>
              <a:rPr lang="en-US" sz="2000" dirty="0" smtClean="0"/>
              <a:t> </a:t>
            </a:r>
            <a:r>
              <a:rPr lang="en-US" sz="2000" dirty="0" err="1" smtClean="0"/>
              <a:t>lại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12" name="Left Brace 11"/>
          <p:cNvSpPr/>
          <p:nvPr/>
        </p:nvSpPr>
        <p:spPr>
          <a:xfrm>
            <a:off x="6772538" y="4467941"/>
            <a:ext cx="475493" cy="93494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1489447" y="4200813"/>
            <a:ext cx="3823996" cy="183907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F(</a:t>
            </a:r>
            <a:r>
              <a:rPr lang="en-US" sz="2000" dirty="0" err="1" smtClean="0"/>
              <a:t>a,b</a:t>
            </a:r>
            <a:r>
              <a:rPr lang="en-US" sz="2000" dirty="0" smtClean="0"/>
              <a:t>) =            a, </a:t>
            </a:r>
            <a:r>
              <a:rPr lang="en-US" sz="2000" dirty="0" err="1" smtClean="0"/>
              <a:t>nếu</a:t>
            </a:r>
            <a:r>
              <a:rPr lang="en-US" sz="2000" dirty="0" smtClean="0"/>
              <a:t> a = b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      F(a-b, b), </a:t>
            </a:r>
            <a:r>
              <a:rPr lang="en-US" sz="2000" dirty="0" err="1" smtClean="0"/>
              <a:t>nếu</a:t>
            </a:r>
            <a:r>
              <a:rPr lang="en-US" sz="2000" dirty="0" smtClean="0"/>
              <a:t> a &gt; b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              F(a, b-a), </a:t>
            </a:r>
            <a:r>
              <a:rPr lang="en-US" sz="2000" dirty="0" err="1" smtClean="0"/>
              <a:t>nếu</a:t>
            </a:r>
            <a:r>
              <a:rPr lang="en-US" sz="2000" dirty="0" smtClean="0"/>
              <a:t> a &lt; b </a:t>
            </a:r>
          </a:p>
          <a:p>
            <a:pPr marL="0" indent="0">
              <a:buNone/>
            </a:pPr>
            <a:r>
              <a:rPr lang="en-US" sz="2000" dirty="0" smtClean="0"/>
              <a:t>  </a:t>
            </a:r>
            <a:endParaRPr lang="en-US" sz="2000" dirty="0"/>
          </a:p>
        </p:txBody>
      </p:sp>
      <p:sp>
        <p:nvSpPr>
          <p:cNvPr id="14" name="Left Brace 13"/>
          <p:cNvSpPr/>
          <p:nvPr/>
        </p:nvSpPr>
        <p:spPr>
          <a:xfrm>
            <a:off x="2346923" y="4556973"/>
            <a:ext cx="607630" cy="12074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5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ƯỚC SỐ CHUNG LỚN </a:t>
            </a:r>
            <a:r>
              <a:rPr lang="en-US" dirty="0" smtClean="0"/>
              <a:t>NHẤT (P.02.04.01)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hai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a </a:t>
            </a:r>
            <a:r>
              <a:rPr lang="en-US" sz="2000" dirty="0" err="1" smtClean="0"/>
              <a:t>và</a:t>
            </a:r>
            <a:r>
              <a:rPr lang="en-US" sz="2000" dirty="0" smtClean="0"/>
              <a:t> b.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viết</a:t>
            </a:r>
            <a:r>
              <a:rPr lang="en-US" sz="2000" dirty="0" smtClean="0"/>
              <a:t> </a:t>
            </a:r>
            <a:r>
              <a:rPr lang="en-US" sz="2000" dirty="0" err="1" smtClean="0"/>
              <a:t>chương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ước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chung</a:t>
            </a:r>
            <a:r>
              <a:rPr lang="en-US" sz="2000" dirty="0" smtClean="0"/>
              <a:t> </a:t>
            </a:r>
            <a:r>
              <a:rPr lang="en-US" sz="2000" dirty="0" err="1" smtClean="0"/>
              <a:t>lớn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a </a:t>
            </a:r>
            <a:r>
              <a:rPr lang="en-US" sz="2000" dirty="0" err="1" smtClean="0"/>
              <a:t>và</a:t>
            </a:r>
            <a:r>
              <a:rPr lang="en-US" sz="2000" dirty="0" smtClean="0"/>
              <a:t> b.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1: </a:t>
            </a:r>
            <a:r>
              <a:rPr lang="en-US" sz="2000" dirty="0" err="1" smtClean="0"/>
              <a:t>ghi</a:t>
            </a:r>
            <a:r>
              <a:rPr lang="en-US" sz="2000" dirty="0" smtClean="0"/>
              <a:t> 2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a </a:t>
            </a:r>
            <a:r>
              <a:rPr lang="en-US" sz="2000" dirty="0" err="1" smtClean="0"/>
              <a:t>và</a:t>
            </a:r>
            <a:r>
              <a:rPr lang="en-US" sz="2000" dirty="0" smtClean="0"/>
              <a:t> b (1 &lt;= a, b &lt;= 100000)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ra</a:t>
            </a:r>
            <a:r>
              <a:rPr lang="en-US" sz="2000" dirty="0" smtClean="0"/>
              <a:t> </a:t>
            </a:r>
            <a:r>
              <a:rPr lang="en-US" sz="2000" dirty="0" err="1" smtClean="0"/>
              <a:t>ước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chung</a:t>
            </a:r>
            <a:r>
              <a:rPr lang="en-US" sz="2000" dirty="0" smtClean="0"/>
              <a:t> </a:t>
            </a:r>
            <a:r>
              <a:rPr lang="en-US" sz="2000" dirty="0" err="1" smtClean="0"/>
              <a:t>lớn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của</a:t>
            </a:r>
            <a:r>
              <a:rPr lang="en-US" sz="2000" dirty="0" smtClean="0"/>
              <a:t> a </a:t>
            </a:r>
            <a:r>
              <a:rPr lang="en-US" sz="2000" dirty="0" err="1" smtClean="0"/>
              <a:t>và</a:t>
            </a:r>
            <a:r>
              <a:rPr lang="en-US" sz="2000" dirty="0" smtClean="0"/>
              <a:t> b</a:t>
            </a:r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126028"/>
              </p:ext>
            </p:extLst>
          </p:nvPr>
        </p:nvGraphicFramePr>
        <p:xfrm>
          <a:off x="1949807" y="3277931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16  24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284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ƯỚC SỐ CHUNG LỚN NHẤT – MÃ GIẢ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55320" y="1028627"/>
            <a:ext cx="3614428" cy="2127701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F(a, b){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if a = b then return a;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if a &gt; b then return F(a-b, b);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else return F(a, b-a);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338736" y="1058844"/>
            <a:ext cx="7931961" cy="49091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/>
              <a:t>Nếu</a:t>
            </a:r>
            <a:r>
              <a:rPr lang="en-US" sz="2000" dirty="0" smtClean="0"/>
              <a:t> a = b </a:t>
            </a:r>
            <a:r>
              <a:rPr lang="en-US" sz="2000" dirty="0" err="1" smtClean="0"/>
              <a:t>thì</a:t>
            </a:r>
            <a:r>
              <a:rPr lang="en-US" sz="2000" dirty="0" smtClean="0"/>
              <a:t> USCLN(a, b) = a</a:t>
            </a:r>
          </a:p>
          <a:p>
            <a:r>
              <a:rPr lang="en-US" sz="2000" dirty="0" err="1" smtClean="0"/>
              <a:t>Nếu</a:t>
            </a:r>
            <a:r>
              <a:rPr lang="en-US" sz="2000" dirty="0" smtClean="0"/>
              <a:t> a &gt; b </a:t>
            </a:r>
            <a:r>
              <a:rPr lang="en-US" sz="2000" dirty="0" err="1" smtClean="0"/>
              <a:t>thì</a:t>
            </a:r>
            <a:r>
              <a:rPr lang="en-US" sz="2000" dirty="0" smtClean="0"/>
              <a:t> USCLN(a, b) = USCLN(a-b, b)</a:t>
            </a:r>
          </a:p>
          <a:p>
            <a:r>
              <a:rPr lang="en-US" sz="2000" dirty="0" err="1" smtClean="0"/>
              <a:t>Nếu</a:t>
            </a:r>
            <a:r>
              <a:rPr lang="en-US" sz="2000" dirty="0" smtClean="0"/>
              <a:t> a &lt; b </a:t>
            </a:r>
            <a:r>
              <a:rPr lang="en-US" sz="2000" dirty="0" err="1" smtClean="0"/>
              <a:t>thì</a:t>
            </a:r>
            <a:r>
              <a:rPr lang="en-US" sz="2000" dirty="0" smtClean="0"/>
              <a:t> USCLN(a, b) = USCLN(a, b-a)</a:t>
            </a:r>
          </a:p>
          <a:p>
            <a:endParaRPr lang="en-US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8242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ƯỚC SỐ CHUNG LỚN NHẤT – CODE HOÀN CHỈNH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35693" y="1163445"/>
            <a:ext cx="3708971" cy="4550240"/>
          </a:xfrm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F(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b){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if(a == b) return a;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if(a &gt; b) return F(a-b, b);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else return F(a, b-a);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a,b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d%d</a:t>
            </a:r>
            <a:r>
              <a:rPr lang="en-US" sz="1400" b="1" dirty="0">
                <a:latin typeface="Consolas" panose="020B0609020204030204" pitchFamily="49" charset="0"/>
              </a:rPr>
              <a:t>",&amp;</a:t>
            </a:r>
            <a:r>
              <a:rPr lang="en-US" sz="1400" b="1" dirty="0" err="1">
                <a:latin typeface="Consolas" panose="020B0609020204030204" pitchFamily="49" charset="0"/>
              </a:rPr>
              <a:t>a,&amp;b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d",F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a,b</a:t>
            </a:r>
            <a:r>
              <a:rPr lang="en-US" sz="1400" b="1" dirty="0"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TOÁN ĐỔI SỐ NGUYÊN SANG DÃY BÍT NHỊ </a:t>
            </a:r>
            <a:r>
              <a:rPr lang="en-US" dirty="0" smtClean="0"/>
              <a:t>PHÂN (P.02.04.02)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smtClean="0"/>
              <a:t>Cho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N, </a:t>
            </a:r>
            <a:r>
              <a:rPr lang="en-US" sz="2000" dirty="0" err="1" smtClean="0"/>
              <a:t>hãy</a:t>
            </a:r>
            <a:r>
              <a:rPr lang="en-US" sz="2000" dirty="0" smtClean="0"/>
              <a:t> </a:t>
            </a:r>
            <a:r>
              <a:rPr lang="en-US" sz="2000" dirty="0" err="1" smtClean="0"/>
              <a:t>viết</a:t>
            </a:r>
            <a:r>
              <a:rPr lang="en-US" sz="2000" dirty="0" smtClean="0"/>
              <a:t> </a:t>
            </a:r>
            <a:r>
              <a:rPr lang="en-US" sz="2000" dirty="0" err="1" smtClean="0"/>
              <a:t>chương</a:t>
            </a:r>
            <a:r>
              <a:rPr lang="en-US" sz="2000" dirty="0" smtClean="0"/>
              <a:t> </a:t>
            </a:r>
            <a:r>
              <a:rPr lang="en-US" sz="2000" dirty="0" err="1" smtClean="0"/>
              <a:t>trình</a:t>
            </a:r>
            <a:r>
              <a:rPr lang="en-US" sz="2000" dirty="0" smtClean="0"/>
              <a:t> </a:t>
            </a:r>
            <a:r>
              <a:rPr lang="en-US" sz="2000" dirty="0" err="1" smtClean="0"/>
              <a:t>đổi</a:t>
            </a:r>
            <a:r>
              <a:rPr lang="en-US" sz="2000" dirty="0" smtClean="0"/>
              <a:t> N sang </a:t>
            </a:r>
            <a:r>
              <a:rPr lang="en-US" sz="2000" dirty="0" err="1" smtClean="0"/>
              <a:t>chuỗi</a:t>
            </a:r>
            <a:r>
              <a:rPr lang="en-US" sz="2000" dirty="0" smtClean="0"/>
              <a:t> </a:t>
            </a:r>
            <a:r>
              <a:rPr lang="en-US" sz="2000" dirty="0" err="1" smtClean="0"/>
              <a:t>bít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r>
              <a:rPr lang="en-US" sz="2000" dirty="0" smtClean="0"/>
              <a:t> (</a:t>
            </a:r>
            <a:r>
              <a:rPr lang="en-US" sz="2000" dirty="0" err="1" smtClean="0"/>
              <a:t>bỏ</a:t>
            </a:r>
            <a:r>
              <a:rPr lang="en-US" sz="2000" dirty="0" smtClean="0"/>
              <a:t> qua </a:t>
            </a:r>
            <a:r>
              <a:rPr lang="en-US" sz="2000" dirty="0" err="1" smtClean="0"/>
              <a:t>các</a:t>
            </a:r>
            <a:r>
              <a:rPr lang="en-US" sz="2000" dirty="0" smtClean="0"/>
              <a:t> bit 0 </a:t>
            </a:r>
            <a:r>
              <a:rPr lang="en-US" sz="2000" dirty="0" err="1" smtClean="0"/>
              <a:t>ngoài</a:t>
            </a:r>
            <a:r>
              <a:rPr lang="en-US" sz="2000" dirty="0" smtClean="0"/>
              <a:t> </a:t>
            </a:r>
            <a:r>
              <a:rPr lang="en-US" sz="2000" dirty="0" err="1" smtClean="0"/>
              <a:t>cùng</a:t>
            </a:r>
            <a:r>
              <a:rPr lang="en-US" sz="2000" dirty="0" smtClean="0"/>
              <a:t> </a:t>
            </a:r>
            <a:r>
              <a:rPr lang="en-US" sz="2000" dirty="0" err="1" smtClean="0"/>
              <a:t>bên</a:t>
            </a:r>
            <a:r>
              <a:rPr lang="en-US" sz="2000" dirty="0" smtClean="0"/>
              <a:t> </a:t>
            </a:r>
            <a:r>
              <a:rPr lang="en-US" sz="2000" dirty="0" err="1" smtClean="0"/>
              <a:t>trái</a:t>
            </a:r>
            <a:r>
              <a:rPr lang="en-US" sz="2000" dirty="0" smtClean="0"/>
              <a:t>)</a:t>
            </a:r>
          </a:p>
          <a:p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nguyên</a:t>
            </a:r>
            <a:r>
              <a:rPr lang="en-US" sz="2000" dirty="0" smtClean="0"/>
              <a:t> </a:t>
            </a:r>
            <a:r>
              <a:rPr lang="en-US" sz="2000" dirty="0" err="1" smtClean="0"/>
              <a:t>dương</a:t>
            </a:r>
            <a:r>
              <a:rPr lang="en-US" sz="2000" dirty="0" smtClean="0"/>
              <a:t> N (1 &lt;= N &lt;= 2x10</a:t>
            </a:r>
            <a:r>
              <a:rPr lang="en-US" sz="2000" baseline="30000" dirty="0" smtClean="0"/>
              <a:t>7</a:t>
            </a:r>
            <a:r>
              <a:rPr lang="en-US" sz="2000" dirty="0" smtClean="0"/>
              <a:t>)</a:t>
            </a:r>
          </a:p>
          <a:p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r>
              <a:rPr lang="en-US" sz="2000" dirty="0" err="1" smtClean="0"/>
              <a:t>Dòng</a:t>
            </a:r>
            <a:r>
              <a:rPr lang="en-US" sz="2000" dirty="0" smtClean="0"/>
              <a:t>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ghi</a:t>
            </a:r>
            <a:r>
              <a:rPr lang="en-US" sz="2000" dirty="0" smtClean="0"/>
              <a:t> </a:t>
            </a:r>
            <a:r>
              <a:rPr lang="en-US" sz="2000" dirty="0" err="1" smtClean="0"/>
              <a:t>chuỗi</a:t>
            </a:r>
            <a:r>
              <a:rPr lang="en-US" sz="2000" dirty="0" smtClean="0"/>
              <a:t> bit </a:t>
            </a:r>
            <a:r>
              <a:rPr lang="en-US" sz="2000" dirty="0" err="1" smtClean="0"/>
              <a:t>kết</a:t>
            </a:r>
            <a:r>
              <a:rPr lang="en-US" sz="2000" dirty="0" smtClean="0"/>
              <a:t> </a:t>
            </a:r>
            <a:r>
              <a:rPr lang="en-US" sz="2000" dirty="0" err="1" smtClean="0"/>
              <a:t>quả</a:t>
            </a:r>
            <a:endParaRPr lang="en-US" sz="2000" dirty="0" smtClean="0"/>
          </a:p>
          <a:p>
            <a:pPr lvl="1"/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458548"/>
              </p:ext>
            </p:extLst>
          </p:nvPr>
        </p:nvGraphicFramePr>
        <p:xfrm>
          <a:off x="2093645" y="4295072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10100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834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379635-B8C7-47E4-91F3-C051BF60D289}"/>
</file>

<file path=customXml/itemProps2.xml><?xml version="1.0" encoding="utf-8"?>
<ds:datastoreItem xmlns:ds="http://schemas.openxmlformats.org/officeDocument/2006/customXml" ds:itemID="{093733DD-EE03-449C-88A5-8AB9EEF5C65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2137</Words>
  <Application>Microsoft Office PowerPoint</Application>
  <PresentationFormat>Widescreen</PresentationFormat>
  <Paragraphs>357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Consolas</vt:lpstr>
      <vt:lpstr>Lato</vt:lpstr>
      <vt:lpstr>Office Theme</vt:lpstr>
      <vt:lpstr>PowerPoint Presentation</vt:lpstr>
      <vt:lpstr>PowerPoint Presentation</vt:lpstr>
      <vt:lpstr>PowerPoint Presentation</vt:lpstr>
      <vt:lpstr>NỘI DUNG</vt:lpstr>
      <vt:lpstr>ĐỆ QUY</vt:lpstr>
      <vt:lpstr>BÀI TOÁN ƯỚC SỐ CHUNG LỚN NHẤT (P.02.04.01)</vt:lpstr>
      <vt:lpstr>BÀI TOÁN ƯỚC SỐ CHUNG LỚN NHẤT – MÃ GIẢ</vt:lpstr>
      <vt:lpstr>BÀI TOÁN ƯỚC SỐ CHUNG LỚN NHẤT – CODE HOÀN CHỈNH</vt:lpstr>
      <vt:lpstr>BÀI TOÁN ĐỔI SỐ NGUYÊN SANG DÃY BÍT NHỊ PHÂN (P.02.04.02)</vt:lpstr>
      <vt:lpstr>BÀI TOÁN ĐỔI SỐ NGUYÊN SANG DÃY BÍT NHỊ PHÂN – MÃ GIẢ</vt:lpstr>
      <vt:lpstr>BÀI TOÁN ĐỔI SỐ NGUYÊN SANG DÃY BÍT NHỊ PHÂN – CODE HOÀN CHỈNH</vt:lpstr>
      <vt:lpstr>BÀI TOÁN THÁP HÀ NỘI (P.02.04.03)</vt:lpstr>
      <vt:lpstr>BÀI TOÁN THÁP HÀ NỘI – MÃ GIẢ</vt:lpstr>
      <vt:lpstr>BÀI TOÁN THÁP HÀ NỘI – CODE HOÀN CHỈNH</vt:lpstr>
      <vt:lpstr>BÀI TOÁN TÍNH DÃY SỐ FIBONACCI (P.02.04.04)</vt:lpstr>
      <vt:lpstr>BÀI TOÁN TÍNH DÃY SỐ FIBONACCI – MÃ GIẢ</vt:lpstr>
      <vt:lpstr>BÀI TOÁN TÍNH DÃY SỐ FIBONACCI – CODE HOÀN CHỈNH</vt:lpstr>
      <vt:lpstr>BÀI TOÁN TÍNH HẰNG SỐ TỔ HỢP (P.02.04.05)</vt:lpstr>
      <vt:lpstr>BÀI TOÁN TÍNH HẰNG SỐ TỔ HỢP – MÃ GIẢ</vt:lpstr>
      <vt:lpstr>BÀI TOÁN TÍNH HẰNG SỐ TỔ HỢP – CODE HOÀN CHỈNH</vt:lpstr>
      <vt:lpstr>BÀI TOÁN TÍNH HẰNG SỐ TỔ HỢP – ĐỆ QUY CÓ NHỚ</vt:lpstr>
      <vt:lpstr>BÀI TOÁN TÍNH HẰNG SỐ TỔ HỢP – ĐỆ QUY CÓ NHỚ</vt:lpstr>
      <vt:lpstr>BÀI TOÁN TÍNH HẰNG SỐ TỔ HỢP – ĐỆ QUY CÓ NHỚ (MÃ GIẢ)</vt:lpstr>
      <vt:lpstr>BÀI TOÁN TÍNH HẰNG SỐ TỔ HỢP – ĐỆ QUY CÓ NHỚ (CODE HOÀN CHỈNH)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Microsoft account</cp:lastModifiedBy>
  <cp:revision>42</cp:revision>
  <dcterms:created xsi:type="dcterms:W3CDTF">2021-05-28T04:32:29Z</dcterms:created>
  <dcterms:modified xsi:type="dcterms:W3CDTF">2023-11-26T08:53:46Z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